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464" r:id="rId5"/>
    <p:sldId id="466" r:id="rId6"/>
  </p:sldIdLst>
  <p:sldSz cx="12192000" cy="6858000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00"/>
    <a:srgbClr val="CC3300"/>
    <a:srgbClr val="C00000"/>
    <a:srgbClr val="F2DCE2"/>
    <a:srgbClr val="2F528F"/>
    <a:srgbClr val="5D0036"/>
    <a:srgbClr val="CC3399"/>
    <a:srgbClr val="2FD1C2"/>
    <a:srgbClr val="F7FDFD"/>
    <a:srgbClr val="D1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6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4DA83F-A497-4242-91A2-54D36E870AC9}" type="datetimeFigureOut">
              <a:rPr lang="fr-FR" smtClean="0"/>
              <a:t>26/08/2025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13D29C-0D8A-40F9-A2C2-7CD10D1367B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4398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C0D4A9-5D65-4060-8E98-461423EA6D2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8975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Ne sont pas comptabilisé :</a:t>
            </a:r>
            <a:r>
              <a:rPr lang="fr-FR" baseline="0" dirty="0"/>
              <a:t> Éméritat (x5); En détachement (Camille Michon) ; Les apprentis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BC0D4A9-5D65-4060-8E98-461423EA6D2F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7076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1B42E9-D661-48A4-BDC9-E895B2BFC0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13527DA-87AE-48FA-BC1D-54FC7D1C4E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3E06972-BC47-4E3A-8258-15E8413A7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0B03-8D8C-4516-9312-2A1C3AE5757C}" type="datetimeFigureOut">
              <a:rPr lang="fr-FR" smtClean="0"/>
              <a:t>26/08/2025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B6A001A-731C-4969-9865-403162B8B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731207-D456-4846-AB2E-455985FE9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8563-72FA-4498-9019-10508235F7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312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7EB1B8-919A-4EDD-A803-859DA9DC9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2C6AEB9-B44D-489C-9E69-762E4E7A97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E668E5-F557-4D55-B4C4-482EF2E9F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0B03-8D8C-4516-9312-2A1C3AE5757C}" type="datetimeFigureOut">
              <a:rPr lang="fr-FR" smtClean="0"/>
              <a:t>26/08/2025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876475-5F23-4724-8A5D-A7490B8C2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D6CF58-CF23-4439-B692-7B3C822C3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8563-72FA-4498-9019-10508235F7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6076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031EEF7-3028-439E-BCE0-AE2EEF530C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736E61F-2DAC-49F2-BD66-022B3E4AFA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0416933-FB1F-409B-A363-8C31639F5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0B03-8D8C-4516-9312-2A1C3AE5757C}" type="datetimeFigureOut">
              <a:rPr lang="fr-FR" smtClean="0"/>
              <a:t>26/08/2025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AD67A61-A335-449B-806C-43D52C21F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A6419E-74CB-4513-ADD7-E844F97C2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8563-72FA-4498-9019-10508235F7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4610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8109B8-F0C9-4BA8-88BF-9620AE73E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446AD7-C80D-48A1-A5D3-318A0F21E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E21197-3698-4DCF-B478-57D374C92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0B03-8D8C-4516-9312-2A1C3AE5757C}" type="datetimeFigureOut">
              <a:rPr lang="fr-FR" smtClean="0"/>
              <a:t>26/08/2025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67C4F5-DFF7-44A3-AA3E-A5F8BB907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41E076-5D8B-41F8-9FB3-755FFE2F7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8563-72FA-4498-9019-10508235F7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6030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C765AB-C818-4571-948B-2ECBAAD95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E07D103-D98F-4C4A-A2AD-14331BDF32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3A2DF5-EBC4-4766-AA8A-D25DADD1A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0B03-8D8C-4516-9312-2A1C3AE5757C}" type="datetimeFigureOut">
              <a:rPr lang="fr-FR" smtClean="0"/>
              <a:t>26/08/2025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1BF91A-6838-424E-9156-62E69277A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7AD772-9B86-4260-B0C4-13817A715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8563-72FA-4498-9019-10508235F7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6969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4CCA09-48D9-48AF-9C5D-7A150B250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4470D4-CFFF-4D08-971F-9D41364B74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6BB5900-F650-4DFC-BD13-AA9C8A20E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AA149EC-A2E6-4497-8A65-B32E7F791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0B03-8D8C-4516-9312-2A1C3AE5757C}" type="datetimeFigureOut">
              <a:rPr lang="fr-FR" smtClean="0"/>
              <a:t>26/08/2025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45A989-2E18-4464-9D1F-B4E6FF5D9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D92695C-811A-4B6E-96F4-46576DE53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8563-72FA-4498-9019-10508235F7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847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81B5FF-5E94-4241-BD6B-A8D13A2F3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E8CE7A-36EE-4138-8FF2-DBDDA8F54D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4DB4D1E-202D-4B6B-B3AF-78365E4E8B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6CDE39C-859B-44E2-8478-8019E5E857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95527EB-585B-4B5D-915F-83CC483DC0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FC5D601-9736-4F54-A4A1-2032791AE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0B03-8D8C-4516-9312-2A1C3AE5757C}" type="datetimeFigureOut">
              <a:rPr lang="fr-FR" smtClean="0"/>
              <a:t>26/08/2025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FED9C79-6957-4C88-8C4E-E526DDE23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D139B3-EC4A-4370-8115-D44089BE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8563-72FA-4498-9019-10508235F7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947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03682E-EA72-4BCF-8706-BD14458D5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9D6751B-B7A1-4B9F-88B7-E706576D2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0B03-8D8C-4516-9312-2A1C3AE5757C}" type="datetimeFigureOut">
              <a:rPr lang="fr-FR" smtClean="0"/>
              <a:t>26/08/2025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1EA243B-9487-4D37-AB0F-C1CA68CBB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0986777-B7B3-4811-9E11-09F16FB83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8563-72FA-4498-9019-10508235F7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4643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EBB13AD-8D07-4F91-BAE7-EACBF059F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0B03-8D8C-4516-9312-2A1C3AE5757C}" type="datetimeFigureOut">
              <a:rPr lang="fr-FR" smtClean="0"/>
              <a:t>26/08/2025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605DE3D-069E-478F-8DC8-2BA7B07EC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A2FAF53-16A0-4E66-930A-C6A1B8628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8563-72FA-4498-9019-10508235F7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3815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D54E2E-7D5E-43B2-859F-E439E74BC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767265-5907-47F8-A1BE-FFF4CEE589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D24D89E-4E45-47C2-BCE0-2FD71A8D5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33FCD33-5554-4C7C-BD96-6C5ECE32F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0B03-8D8C-4516-9312-2A1C3AE5757C}" type="datetimeFigureOut">
              <a:rPr lang="fr-FR" smtClean="0"/>
              <a:t>26/08/2025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417572F-6D5A-4688-9127-75016379A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8BB2C5D-B158-45F7-AA52-767A1DD93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8563-72FA-4498-9019-10508235F7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9326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2F5BBD-CD1F-4FB0-8CFD-A4885362E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9B89778-53D7-4611-ACAC-7801B70554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07585E7-0029-444A-9EE0-4B55CCCB69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5643B06-F3A9-4D7E-8996-38DE4CF76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00B03-8D8C-4516-9312-2A1C3AE5757C}" type="datetimeFigureOut">
              <a:rPr lang="fr-FR" smtClean="0"/>
              <a:t>26/08/2025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26BA328-E43F-4B99-B24E-00E35548A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65C0C03-D86A-42D5-A1DC-45E05842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D8563-72FA-4498-9019-10508235F7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307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33AA4CE-181E-4015-8AE1-ADD06D160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D5FE914-8E56-4666-A521-01368DB92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DB11591-1E6F-4E2D-881B-4E330757C3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00B03-8D8C-4516-9312-2A1C3AE5757C}" type="datetimeFigureOut">
              <a:rPr lang="fr-FR" smtClean="0"/>
              <a:t>26/08/2025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38E626-B24D-40C5-B4CC-10290DA74A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C61980-45D4-48B7-B3A9-8F3B7D4DD9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D8563-72FA-4498-9019-10508235F7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4935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emf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>
            <a:extLst>
              <a:ext uri="{FF2B5EF4-FFF2-40B4-BE49-F238E27FC236}">
                <a16:creationId xmlns:a16="http://schemas.microsoft.com/office/drawing/2014/main" id="{A320506E-24C4-4023-9372-92529BB4CD54}"/>
              </a:ext>
            </a:extLst>
          </p:cNvPr>
          <p:cNvGrpSpPr/>
          <p:nvPr/>
        </p:nvGrpSpPr>
        <p:grpSpPr>
          <a:xfrm>
            <a:off x="101480" y="60102"/>
            <a:ext cx="12090520" cy="6714021"/>
            <a:chOff x="101480" y="60102"/>
            <a:chExt cx="12090520" cy="6714021"/>
          </a:xfrm>
        </p:grpSpPr>
        <p:grpSp>
          <p:nvGrpSpPr>
            <p:cNvPr id="41" name="Groupe 40">
              <a:extLst>
                <a:ext uri="{FF2B5EF4-FFF2-40B4-BE49-F238E27FC236}">
                  <a16:creationId xmlns:a16="http://schemas.microsoft.com/office/drawing/2014/main" id="{4796689D-5F5C-4445-87BB-D50273EF01F5}"/>
                </a:ext>
              </a:extLst>
            </p:cNvPr>
            <p:cNvGrpSpPr/>
            <p:nvPr/>
          </p:nvGrpSpPr>
          <p:grpSpPr>
            <a:xfrm>
              <a:off x="101480" y="60102"/>
              <a:ext cx="12090520" cy="6714021"/>
              <a:chOff x="102136" y="108033"/>
              <a:chExt cx="12090520" cy="6714021"/>
            </a:xfrm>
          </p:grpSpPr>
          <p:sp>
            <p:nvSpPr>
              <p:cNvPr id="4" name="Rectangle à coins arrondis 46">
                <a:extLst>
                  <a:ext uri="{FF2B5EF4-FFF2-40B4-BE49-F238E27FC236}">
                    <a16:creationId xmlns:a16="http://schemas.microsoft.com/office/drawing/2014/main" id="{9157A952-8C74-432D-8A78-763BEDCA3021}"/>
                  </a:ext>
                </a:extLst>
              </p:cNvPr>
              <p:cNvSpPr/>
              <p:nvPr/>
            </p:nvSpPr>
            <p:spPr>
              <a:xfrm>
                <a:off x="102136" y="1060800"/>
                <a:ext cx="2687780" cy="230508"/>
              </a:xfrm>
              <a:prstGeom prst="round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accent2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Pôle support</a:t>
                </a:r>
              </a:p>
            </p:txBody>
          </p:sp>
          <p:sp>
            <p:nvSpPr>
              <p:cNvPr id="5" name="Rectangle à coins arrondis 48">
                <a:extLst>
                  <a:ext uri="{FF2B5EF4-FFF2-40B4-BE49-F238E27FC236}">
                    <a16:creationId xmlns:a16="http://schemas.microsoft.com/office/drawing/2014/main" id="{4ECF2E65-BB34-47EE-8FCA-7454D2810135}"/>
                  </a:ext>
                </a:extLst>
              </p:cNvPr>
              <p:cNvSpPr/>
              <p:nvPr/>
            </p:nvSpPr>
            <p:spPr>
              <a:xfrm>
                <a:off x="3166136" y="1335439"/>
                <a:ext cx="1944087" cy="226935"/>
              </a:xfrm>
              <a:prstGeom prst="round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28575"/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Pôle scientifique et technique</a:t>
                </a:r>
              </a:p>
            </p:txBody>
          </p:sp>
          <p:sp>
            <p:nvSpPr>
              <p:cNvPr id="77" name="Rectangle à coins arrondis 47">
                <a:extLst>
                  <a:ext uri="{FF2B5EF4-FFF2-40B4-BE49-F238E27FC236}">
                    <a16:creationId xmlns:a16="http://schemas.microsoft.com/office/drawing/2014/main" id="{8DC3C056-1B8C-4AF2-AC3E-CA53D474A315}"/>
                  </a:ext>
                </a:extLst>
              </p:cNvPr>
              <p:cNvSpPr/>
              <p:nvPr/>
            </p:nvSpPr>
            <p:spPr>
              <a:xfrm>
                <a:off x="1787563" y="111655"/>
                <a:ext cx="7509082" cy="682344"/>
              </a:xfrm>
              <a:prstGeom prst="roundRect">
                <a:avLst/>
              </a:prstGeom>
              <a:solidFill>
                <a:srgbClr val="F7FDFD"/>
              </a:solidFill>
              <a:ln w="19050">
                <a:solidFill>
                  <a:srgbClr val="2FD1C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UMR 0782 </a:t>
                </a:r>
                <a:r>
                  <a:rPr kumimoji="0" lang="en-GB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64003D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Say</a:t>
                </a:r>
                <a:r>
                  <a:rPr kumimoji="0" lang="en-GB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39AA35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Food</a:t>
                </a:r>
                <a:r>
                  <a:rPr kumimoji="0" lang="en-GB" sz="140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lang="en-GB" sz="1400" dirty="0">
                    <a:latin typeface="Calibri"/>
                  </a:rPr>
                  <a:t>–</a:t>
                </a:r>
                <a:r>
                  <a:rPr kumimoji="0" lang="en-GB" sz="140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lang="en-GB" sz="1200" i="1" dirty="0">
                    <a:solidFill>
                      <a:prstClr val="black"/>
                    </a:solidFill>
                    <a:latin typeface="Calibri"/>
                  </a:rPr>
                  <a:t>Paris-</a:t>
                </a:r>
                <a:r>
                  <a:rPr lang="en-GB" sz="1200" i="1" dirty="0" err="1">
                    <a:solidFill>
                      <a:prstClr val="black"/>
                    </a:solidFill>
                    <a:latin typeface="Calibri"/>
                  </a:rPr>
                  <a:t>Saclay</a:t>
                </a:r>
                <a:r>
                  <a:rPr kumimoji="0" lang="en-GB" sz="140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lang="en-GB" sz="1200" i="1" dirty="0">
                    <a:solidFill>
                      <a:prstClr val="black"/>
                    </a:solidFill>
                    <a:latin typeface="Calibri"/>
                  </a:rPr>
                  <a:t>Food &amp; Bioproduct Engineering</a:t>
                </a:r>
              </a:p>
              <a:p>
                <a:pPr marL="0" marR="0" lvl="0" indent="0" algn="ctr" defTabSz="914400" rtl="0"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Directrice d’unité :</a:t>
                </a:r>
                <a:r>
                  <a:rPr kumimoji="0" lang="fr-FR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CC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</a:t>
                </a:r>
                <a:r>
                  <a:rPr kumimoji="0" lang="fr-FR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BONAZZI Catherine </a:t>
                </a:r>
                <a:endPara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ctr" defTabSz="914400" rtl="0" eaLnBrk="1" fontAlgn="auto" latinLnBrk="0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Directeurs adjoints : </a:t>
                </a:r>
                <a:r>
                  <a:rPr kumimoji="0" lang="fr-FR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ATHÈS Violaine, BONNARME Pascal, MAILLARD Marie-Noëlle </a:t>
                </a:r>
                <a:endParaRPr kumimoji="0" lang="en-GB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49" name="Groupe 48">
                <a:extLst>
                  <a:ext uri="{FF2B5EF4-FFF2-40B4-BE49-F238E27FC236}">
                    <a16:creationId xmlns:a16="http://schemas.microsoft.com/office/drawing/2014/main" id="{6C87B633-0F65-4834-9DC7-F12DF716C4BD}"/>
                  </a:ext>
                </a:extLst>
              </p:cNvPr>
              <p:cNvGrpSpPr/>
              <p:nvPr/>
            </p:nvGrpSpPr>
            <p:grpSpPr>
              <a:xfrm>
                <a:off x="9971145" y="804742"/>
                <a:ext cx="2175164" cy="598094"/>
                <a:chOff x="10046945" y="951302"/>
                <a:chExt cx="2175164" cy="598094"/>
              </a:xfrm>
            </p:grpSpPr>
            <p:grpSp>
              <p:nvGrpSpPr>
                <p:cNvPr id="91" name="Groupe 90">
                  <a:extLst>
                    <a:ext uri="{FF2B5EF4-FFF2-40B4-BE49-F238E27FC236}">
                      <a16:creationId xmlns:a16="http://schemas.microsoft.com/office/drawing/2014/main" id="{F2AE9EC8-D94E-4C38-98C2-3E3E356C4727}"/>
                    </a:ext>
                  </a:extLst>
                </p:cNvPr>
                <p:cNvGrpSpPr/>
                <p:nvPr/>
              </p:nvGrpSpPr>
              <p:grpSpPr>
                <a:xfrm>
                  <a:off x="10046945" y="951302"/>
                  <a:ext cx="2175164" cy="598094"/>
                  <a:chOff x="9730510" y="421169"/>
                  <a:chExt cx="2175164" cy="598094"/>
                </a:xfrm>
              </p:grpSpPr>
              <p:sp>
                <p:nvSpPr>
                  <p:cNvPr id="92" name="Rectangle à coins arrondis 114">
                    <a:extLst>
                      <a:ext uri="{FF2B5EF4-FFF2-40B4-BE49-F238E27FC236}">
                        <a16:creationId xmlns:a16="http://schemas.microsoft.com/office/drawing/2014/main" id="{7F3E5C7F-B700-4672-8C02-8D6A1131165E}"/>
                      </a:ext>
                    </a:extLst>
                  </p:cNvPr>
                  <p:cNvSpPr/>
                  <p:nvPr/>
                </p:nvSpPr>
                <p:spPr>
                  <a:xfrm>
                    <a:off x="9730510" y="421169"/>
                    <a:ext cx="2175164" cy="598094"/>
                  </a:xfrm>
                  <a:prstGeom prst="roundRect">
                    <a:avLst/>
                  </a:prstGeom>
                  <a:noFill/>
                  <a:ln w="19050">
                    <a:solidFill>
                      <a:schemeClr val="accent5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 dirty="0"/>
                  </a:p>
                </p:txBody>
              </p:sp>
              <p:sp>
                <p:nvSpPr>
                  <p:cNvPr id="93" name="Rectangle 92">
                    <a:extLst>
                      <a:ext uri="{FF2B5EF4-FFF2-40B4-BE49-F238E27FC236}">
                        <a16:creationId xmlns:a16="http://schemas.microsoft.com/office/drawing/2014/main" id="{30002DC3-3710-43CE-A3F0-0568DD033844}"/>
                      </a:ext>
                    </a:extLst>
                  </p:cNvPr>
                  <p:cNvSpPr/>
                  <p:nvPr/>
                </p:nvSpPr>
                <p:spPr>
                  <a:xfrm>
                    <a:off x="10366571" y="441391"/>
                    <a:ext cx="1374671" cy="530915"/>
                  </a:xfrm>
                  <a:prstGeom prst="rect">
                    <a:avLst/>
                  </a:prstGeom>
                  <a:ln>
                    <a:noFill/>
                  </a:ln>
                </p:spPr>
                <p:txBody>
                  <a:bodyPr wrap="square">
                    <a:spAutoFit/>
                  </a:bodyPr>
                  <a:lstStyle/>
                  <a:p>
                    <a:r>
                      <a:rPr lang="en-GB" sz="900" dirty="0" err="1">
                        <a:solidFill>
                          <a:srgbClr val="A2B7D1"/>
                        </a:solidFill>
                      </a:rPr>
                      <a:t>Unité</a:t>
                    </a:r>
                    <a:r>
                      <a:rPr lang="en-GB" sz="900" dirty="0">
                        <a:solidFill>
                          <a:srgbClr val="A2B7D1"/>
                        </a:solidFill>
                      </a:rPr>
                      <a:t> </a:t>
                    </a:r>
                    <a:r>
                      <a:rPr lang="en-GB" sz="900" dirty="0" err="1">
                        <a:solidFill>
                          <a:srgbClr val="A2B7D1"/>
                        </a:solidFill>
                      </a:rPr>
                      <a:t>Mixte</a:t>
                    </a:r>
                    <a:r>
                      <a:rPr lang="en-GB" sz="900" dirty="0">
                        <a:solidFill>
                          <a:srgbClr val="A2B7D1"/>
                        </a:solidFill>
                      </a:rPr>
                      <a:t> </a:t>
                    </a:r>
                    <a:r>
                      <a:rPr lang="en-GB" sz="900" dirty="0" err="1">
                        <a:solidFill>
                          <a:srgbClr val="A2B7D1"/>
                        </a:solidFill>
                      </a:rPr>
                      <a:t>Technologique</a:t>
                    </a:r>
                    <a:endParaRPr lang="en-GB" sz="900" dirty="0">
                      <a:solidFill>
                        <a:srgbClr val="A2B7D1"/>
                      </a:solidFill>
                    </a:endParaRPr>
                  </a:p>
                  <a:p>
                    <a:r>
                      <a:rPr lang="en-GB" sz="900" dirty="0">
                        <a:solidFill>
                          <a:srgbClr val="A2B7D1"/>
                        </a:solidFill>
                      </a:rPr>
                      <a:t> </a:t>
                    </a:r>
                    <a:r>
                      <a:rPr lang="en-GB" sz="900" dirty="0" err="1">
                        <a:solidFill>
                          <a:srgbClr val="A2B7D1"/>
                        </a:solidFill>
                      </a:rPr>
                      <a:t>SAfeMat</a:t>
                    </a:r>
                    <a:r>
                      <a:rPr lang="en-GB" sz="1050" dirty="0">
                        <a:solidFill>
                          <a:srgbClr val="A2B7D1"/>
                        </a:solidFill>
                      </a:rPr>
                      <a:t>  </a:t>
                    </a:r>
                    <a:r>
                      <a:rPr lang="en-GB" sz="1050" i="1" dirty="0"/>
                      <a:t>avec le LNE</a:t>
                    </a:r>
                  </a:p>
                </p:txBody>
              </p:sp>
            </p:grpSp>
            <p:pic>
              <p:nvPicPr>
                <p:cNvPr id="94" name="Image 93">
                  <a:extLst>
                    <a:ext uri="{FF2B5EF4-FFF2-40B4-BE49-F238E27FC236}">
                      <a16:creationId xmlns:a16="http://schemas.microsoft.com/office/drawing/2014/main" id="{77B44D0C-8CF9-409A-B8D4-B6DA7137C1E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0083247" y="980754"/>
                  <a:ext cx="621867" cy="522050"/>
                </a:xfrm>
                <a:prstGeom prst="rect">
                  <a:avLst/>
                </a:prstGeom>
              </p:spPr>
            </p:pic>
          </p:grpSp>
          <p:cxnSp>
            <p:nvCxnSpPr>
              <p:cNvPr id="95" name="Connecteur en angle 18">
                <a:extLst>
                  <a:ext uri="{FF2B5EF4-FFF2-40B4-BE49-F238E27FC236}">
                    <a16:creationId xmlns:a16="http://schemas.microsoft.com/office/drawing/2014/main" id="{DF7C7529-B0E7-4BD4-B3A6-2619D2C1E29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93421" y="434526"/>
                <a:ext cx="670579" cy="539958"/>
              </a:xfrm>
              <a:prstGeom prst="bentConnector3">
                <a:avLst>
                  <a:gd name="adj1" fmla="val 50000"/>
                </a:avLst>
              </a:prstGeom>
              <a:ln w="19050">
                <a:solidFill>
                  <a:schemeClr val="accent5">
                    <a:lumMod val="7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e 45">
                <a:extLst>
                  <a:ext uri="{FF2B5EF4-FFF2-40B4-BE49-F238E27FC236}">
                    <a16:creationId xmlns:a16="http://schemas.microsoft.com/office/drawing/2014/main" id="{5C33AE7B-23D2-4E98-BD33-3BC25370105B}"/>
                  </a:ext>
                </a:extLst>
              </p:cNvPr>
              <p:cNvGrpSpPr/>
              <p:nvPr/>
            </p:nvGrpSpPr>
            <p:grpSpPr>
              <a:xfrm>
                <a:off x="9978664" y="108033"/>
                <a:ext cx="2205588" cy="637279"/>
                <a:chOff x="10015110" y="135585"/>
                <a:chExt cx="2205588" cy="637279"/>
              </a:xfrm>
            </p:grpSpPr>
            <p:sp>
              <p:nvSpPr>
                <p:cNvPr id="86" name="Rectangle à coins arrondis 102">
                  <a:extLst>
                    <a:ext uri="{FF2B5EF4-FFF2-40B4-BE49-F238E27FC236}">
                      <a16:creationId xmlns:a16="http://schemas.microsoft.com/office/drawing/2014/main" id="{10CE8FB3-E6D2-4130-B85C-508CA77C49DA}"/>
                    </a:ext>
                  </a:extLst>
                </p:cNvPr>
                <p:cNvSpPr/>
                <p:nvPr/>
              </p:nvSpPr>
              <p:spPr>
                <a:xfrm>
                  <a:off x="10015110" y="135585"/>
                  <a:ext cx="2175164" cy="599577"/>
                </a:xfrm>
                <a:prstGeom prst="roundRect">
                  <a:avLst/>
                </a:prstGeom>
                <a:noFill/>
                <a:ln w="19050">
                  <a:solidFill>
                    <a:srgbClr val="D7AE76"/>
                  </a:solidFill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88" name="Rectangle 87">
                  <a:extLst>
                    <a:ext uri="{FF2B5EF4-FFF2-40B4-BE49-F238E27FC236}">
                      <a16:creationId xmlns:a16="http://schemas.microsoft.com/office/drawing/2014/main" id="{951B9431-82BE-48F4-A3C2-B9FAD40FC7A0}"/>
                    </a:ext>
                  </a:extLst>
                </p:cNvPr>
                <p:cNvSpPr/>
                <p:nvPr/>
              </p:nvSpPr>
              <p:spPr>
                <a:xfrm>
                  <a:off x="11159837" y="511254"/>
                  <a:ext cx="1010213" cy="2616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GB" sz="1100" dirty="0"/>
                    <a:t>Salomé FALISE</a:t>
                  </a:r>
                </a:p>
              </p:txBody>
            </p:sp>
            <p:sp>
              <p:nvSpPr>
                <p:cNvPr id="90" name="ZoneTexte 89">
                  <a:extLst>
                    <a:ext uri="{FF2B5EF4-FFF2-40B4-BE49-F238E27FC236}">
                      <a16:creationId xmlns:a16="http://schemas.microsoft.com/office/drawing/2014/main" id="{C08ABC1B-83C5-47A1-A04F-DD3480E5DC12}"/>
                    </a:ext>
                  </a:extLst>
                </p:cNvPr>
                <p:cNvSpPr txBox="1"/>
                <p:nvPr/>
              </p:nvSpPr>
              <p:spPr>
                <a:xfrm>
                  <a:off x="10491651" y="163203"/>
                  <a:ext cx="1729047" cy="53091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x-none" sz="950" dirty="0">
                      <a:solidFill>
                        <a:srgbClr val="D7AE76"/>
                      </a:solidFill>
                    </a:rPr>
                    <a:t>Tiers lieux</a:t>
                  </a:r>
                  <a:r>
                    <a:rPr lang="en-GB" sz="950" dirty="0">
                      <a:solidFill>
                        <a:srgbClr val="D7AE76"/>
                      </a:solidFill>
                    </a:rPr>
                    <a:t> </a:t>
                  </a:r>
                  <a:r>
                    <a:rPr lang="x-none" sz="950" dirty="0">
                      <a:solidFill>
                        <a:srgbClr val="D7AE76"/>
                      </a:solidFill>
                    </a:rPr>
                    <a:t>d’accueil</a:t>
                  </a:r>
                  <a:r>
                    <a:rPr lang="en-GB" sz="950" dirty="0">
                      <a:solidFill>
                        <a:srgbClr val="D7AE76"/>
                      </a:solidFill>
                    </a:rPr>
                    <a:t> de start-ups, </a:t>
                  </a:r>
                  <a:r>
                    <a:rPr lang="en-GB" sz="950" dirty="0" err="1">
                      <a:solidFill>
                        <a:srgbClr val="D7AE76"/>
                      </a:solidFill>
                    </a:rPr>
                    <a:t>porté</a:t>
                  </a:r>
                  <a:r>
                    <a:rPr lang="en-GB" sz="950" dirty="0">
                      <a:solidFill>
                        <a:srgbClr val="D7AE76"/>
                      </a:solidFill>
                    </a:rPr>
                    <a:t> par AgroParisTech Innovation</a:t>
                  </a:r>
                </a:p>
              </p:txBody>
            </p:sp>
            <p:pic>
              <p:nvPicPr>
                <p:cNvPr id="80" name="Image 79">
                  <a:extLst>
                    <a:ext uri="{FF2B5EF4-FFF2-40B4-BE49-F238E27FC236}">
                      <a16:creationId xmlns:a16="http://schemas.microsoft.com/office/drawing/2014/main" id="{E7E20542-2679-4296-BBA5-F5F11AD5D22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0071910" y="211026"/>
                  <a:ext cx="437402" cy="439047"/>
                </a:xfrm>
                <a:prstGeom prst="rect">
                  <a:avLst/>
                </a:prstGeom>
              </p:spPr>
            </p:pic>
          </p:grpSp>
          <p:grpSp>
            <p:nvGrpSpPr>
              <p:cNvPr id="97" name="Groupe 96">
                <a:extLst>
                  <a:ext uri="{FF2B5EF4-FFF2-40B4-BE49-F238E27FC236}">
                    <a16:creationId xmlns:a16="http://schemas.microsoft.com/office/drawing/2014/main" id="{133A7CF8-D752-40DB-ABCC-B27DF2D68189}"/>
                  </a:ext>
                </a:extLst>
              </p:cNvPr>
              <p:cNvGrpSpPr/>
              <p:nvPr/>
            </p:nvGrpSpPr>
            <p:grpSpPr>
              <a:xfrm>
                <a:off x="9978673" y="1457309"/>
                <a:ext cx="2213983" cy="598094"/>
                <a:chOff x="9837809" y="1761778"/>
                <a:chExt cx="2213983" cy="821752"/>
              </a:xfrm>
            </p:grpSpPr>
            <p:sp>
              <p:nvSpPr>
                <p:cNvPr id="101" name="Rectangle à coins arrondis 114">
                  <a:extLst>
                    <a:ext uri="{FF2B5EF4-FFF2-40B4-BE49-F238E27FC236}">
                      <a16:creationId xmlns:a16="http://schemas.microsoft.com/office/drawing/2014/main" id="{1DCABB37-95E4-4543-8101-4D44A157760B}"/>
                    </a:ext>
                  </a:extLst>
                </p:cNvPr>
                <p:cNvSpPr/>
                <p:nvPr/>
              </p:nvSpPr>
              <p:spPr>
                <a:xfrm>
                  <a:off x="9837809" y="1761778"/>
                  <a:ext cx="2167636" cy="821752"/>
                </a:xfrm>
                <a:prstGeom prst="roundRect">
                  <a:avLst/>
                </a:prstGeom>
                <a:noFill/>
                <a:ln w="19050">
                  <a:solidFill>
                    <a:srgbClr val="668688"/>
                  </a:solidFill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00" name="ZoneTexte 99">
                  <a:extLst>
                    <a:ext uri="{FF2B5EF4-FFF2-40B4-BE49-F238E27FC236}">
                      <a16:creationId xmlns:a16="http://schemas.microsoft.com/office/drawing/2014/main" id="{165D3612-AD32-4CF0-BDCD-3D898DFED178}"/>
                    </a:ext>
                  </a:extLst>
                </p:cNvPr>
                <p:cNvSpPr txBox="1"/>
                <p:nvPr/>
              </p:nvSpPr>
              <p:spPr>
                <a:xfrm>
                  <a:off x="10796320" y="2094403"/>
                  <a:ext cx="1255472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fr-FR" dirty="0"/>
                    <a:t> </a:t>
                  </a:r>
                  <a:r>
                    <a:rPr lang="fr-FR" sz="1100" dirty="0" err="1"/>
                    <a:t>Ejsi</a:t>
                  </a:r>
                  <a:r>
                    <a:rPr lang="fr-FR" sz="1100" dirty="0"/>
                    <a:t> HASANBELLIU</a:t>
                  </a:r>
                  <a:endParaRPr lang="fr-FR" dirty="0"/>
                </a:p>
              </p:txBody>
            </p:sp>
          </p:grpSp>
          <p:pic>
            <p:nvPicPr>
              <p:cNvPr id="82" name="Image 81">
                <a:extLst>
                  <a:ext uri="{FF2B5EF4-FFF2-40B4-BE49-F238E27FC236}">
                    <a16:creationId xmlns:a16="http://schemas.microsoft.com/office/drawing/2014/main" id="{9BD90BAB-E79A-4E18-9988-1C6E21B9636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5"/>
              <a:srcRect b="36150"/>
              <a:stretch/>
            </p:blipFill>
            <p:spPr>
              <a:xfrm>
                <a:off x="10060582" y="1501926"/>
                <a:ext cx="1212627" cy="525717"/>
              </a:xfrm>
              <a:prstGeom prst="rect">
                <a:avLst/>
              </a:prstGeom>
            </p:spPr>
          </p:pic>
          <p:grpSp>
            <p:nvGrpSpPr>
              <p:cNvPr id="29" name="Groupe 28">
                <a:extLst>
                  <a:ext uri="{FF2B5EF4-FFF2-40B4-BE49-F238E27FC236}">
                    <a16:creationId xmlns:a16="http://schemas.microsoft.com/office/drawing/2014/main" id="{AFA35C04-7252-48EC-A487-65C49727AB3E}"/>
                  </a:ext>
                </a:extLst>
              </p:cNvPr>
              <p:cNvGrpSpPr/>
              <p:nvPr/>
            </p:nvGrpSpPr>
            <p:grpSpPr>
              <a:xfrm>
                <a:off x="8996813" y="4429364"/>
                <a:ext cx="3136791" cy="2298612"/>
                <a:chOff x="8701101" y="4344986"/>
                <a:chExt cx="3136791" cy="2298612"/>
              </a:xfrm>
            </p:grpSpPr>
            <p:sp>
              <p:nvSpPr>
                <p:cNvPr id="59" name="ZoneTexte 58">
                  <a:extLst>
                    <a:ext uri="{FF2B5EF4-FFF2-40B4-BE49-F238E27FC236}">
                      <a16:creationId xmlns:a16="http://schemas.microsoft.com/office/drawing/2014/main" id="{745FE86D-A6DC-4F51-9BE1-175B3373613D}"/>
                    </a:ext>
                  </a:extLst>
                </p:cNvPr>
                <p:cNvSpPr txBox="1"/>
                <p:nvPr/>
              </p:nvSpPr>
              <p:spPr>
                <a:xfrm>
                  <a:off x="10336295" y="4701419"/>
                  <a:ext cx="1501597" cy="1915909"/>
                </a:xfrm>
                <a:prstGeom prst="rect">
                  <a:avLst/>
                </a:prstGeom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>
                    <a:defRPr/>
                  </a:pPr>
                  <a:r>
                    <a:rPr lang="en-GB" sz="1050" b="1" dirty="0">
                      <a:solidFill>
                        <a:schemeClr val="accent1"/>
                      </a:solidFill>
                      <a:latin typeface="Calibri (Corps)"/>
                    </a:rPr>
                    <a:t>9</a:t>
                  </a:r>
                  <a:r>
                    <a:rPr lang="en-GB" sz="1050" dirty="0">
                      <a:solidFill>
                        <a:prstClr val="black"/>
                      </a:solidFill>
                      <a:latin typeface="Calibri (Corps)"/>
                    </a:rPr>
                    <a:t> titulaires :</a:t>
                  </a:r>
                </a:p>
                <a:p>
                  <a:pPr>
                    <a:defRPr/>
                  </a:pPr>
                  <a:r>
                    <a:rPr lang="en-GB" sz="1050" dirty="0">
                      <a:solidFill>
                        <a:prstClr val="black"/>
                      </a:solidFill>
                      <a:latin typeface="Calibri (Corps)"/>
                    </a:rPr>
                    <a:t>- 2 AgroParisTech</a:t>
                  </a:r>
                </a:p>
                <a:p>
                  <a:pPr>
                    <a:defRPr/>
                  </a:pPr>
                  <a:r>
                    <a:rPr lang="en-GB" sz="1050" dirty="0">
                      <a:solidFill>
                        <a:prstClr val="black"/>
                      </a:solidFill>
                      <a:latin typeface="Calibri (Corps)"/>
                    </a:rPr>
                    <a:t>- 7 INRAE </a:t>
                  </a:r>
                </a:p>
                <a:p>
                  <a:pPr>
                    <a:defRPr/>
                  </a:pPr>
                  <a:endParaRPr lang="en-GB" sz="600" dirty="0">
                    <a:solidFill>
                      <a:prstClr val="black"/>
                    </a:solidFill>
                    <a:latin typeface="Calibri (Corps)"/>
                  </a:endParaRPr>
                </a:p>
                <a:p>
                  <a:pPr>
                    <a:defRPr/>
                  </a:pPr>
                  <a:r>
                    <a:rPr lang="en-GB" sz="1050" dirty="0">
                      <a:solidFill>
                        <a:prstClr val="black"/>
                      </a:solidFill>
                      <a:latin typeface="Calibri (Corps)"/>
                    </a:rPr>
                    <a:t>et </a:t>
                  </a:r>
                  <a:r>
                    <a:rPr lang="en-GB" sz="1050" b="1" dirty="0">
                      <a:solidFill>
                        <a:schemeClr val="accent1"/>
                      </a:solidFill>
                      <a:latin typeface="Calibri (Corps)"/>
                    </a:rPr>
                    <a:t>1</a:t>
                  </a:r>
                  <a:r>
                    <a:rPr lang="en-GB" sz="1050" dirty="0">
                      <a:solidFill>
                        <a:prstClr val="black"/>
                      </a:solidFill>
                      <a:latin typeface="Calibri (Corps)"/>
                    </a:rPr>
                    <a:t> CDI INRAE</a:t>
                  </a:r>
                </a:p>
                <a:p>
                  <a:pPr>
                    <a:defRPr/>
                  </a:pPr>
                  <a:endParaRPr lang="en-GB" sz="1050" dirty="0">
                    <a:solidFill>
                      <a:prstClr val="black"/>
                    </a:solidFill>
                    <a:latin typeface="Calibri (Corps)"/>
                  </a:endParaRPr>
                </a:p>
                <a:p>
                  <a:pPr>
                    <a:defRPr/>
                  </a:pPr>
                  <a:endParaRPr lang="en-GB" sz="400" dirty="0">
                    <a:solidFill>
                      <a:prstClr val="black"/>
                    </a:solidFill>
                    <a:latin typeface="Calibri (Corps)"/>
                  </a:endParaRPr>
                </a:p>
                <a:p>
                  <a:pPr marL="171450" indent="-171450">
                    <a:buFontTx/>
                    <a:buChar char="-"/>
                    <a:defRPr/>
                  </a:pPr>
                  <a:endParaRPr lang="en-GB" sz="500" dirty="0">
                    <a:solidFill>
                      <a:prstClr val="black"/>
                    </a:solidFill>
                    <a:latin typeface="Calibri (Corps)"/>
                  </a:endParaRPr>
                </a:p>
                <a:p>
                  <a:pPr marL="171450" indent="-171450">
                    <a:buFontTx/>
                    <a:buChar char="-"/>
                    <a:defRPr/>
                  </a:pPr>
                  <a:endParaRPr lang="en-GB" sz="500" dirty="0">
                    <a:solidFill>
                      <a:prstClr val="black"/>
                    </a:solidFill>
                    <a:latin typeface="Calibri (Corps)"/>
                  </a:endParaRPr>
                </a:p>
                <a:p>
                  <a:pPr marL="171450" indent="-171450">
                    <a:buFontTx/>
                    <a:buChar char="-"/>
                    <a:defRPr/>
                  </a:pPr>
                  <a:endParaRPr lang="en-GB" sz="500" dirty="0">
                    <a:solidFill>
                      <a:prstClr val="black"/>
                    </a:solidFill>
                    <a:latin typeface="Calibri (Corps)"/>
                  </a:endParaRPr>
                </a:p>
                <a:p>
                  <a:pPr marL="171450" indent="-171450">
                    <a:buFontTx/>
                    <a:buChar char="-"/>
                    <a:defRPr/>
                  </a:pPr>
                  <a:endParaRPr lang="en-GB" sz="500" dirty="0">
                    <a:solidFill>
                      <a:prstClr val="black"/>
                    </a:solidFill>
                    <a:latin typeface="Calibri (Corps)"/>
                  </a:endParaRPr>
                </a:p>
                <a:p>
                  <a:pPr marL="171450" indent="-171450">
                    <a:buFontTx/>
                    <a:buChar char="-"/>
                    <a:defRPr/>
                  </a:pPr>
                  <a:endParaRPr lang="en-GB" sz="500" dirty="0">
                    <a:solidFill>
                      <a:prstClr val="black"/>
                    </a:solidFill>
                    <a:latin typeface="Calibri (Corps)"/>
                  </a:endParaRPr>
                </a:p>
                <a:p>
                  <a:pPr marL="171450" indent="-171450">
                    <a:buFontTx/>
                    <a:buChar char="-"/>
                    <a:defRPr/>
                  </a:pPr>
                  <a:endParaRPr lang="en-GB" sz="500" dirty="0">
                    <a:solidFill>
                      <a:prstClr val="black"/>
                    </a:solidFill>
                    <a:latin typeface="Calibri (Corps)"/>
                  </a:endParaRPr>
                </a:p>
                <a:p>
                  <a:pPr marL="171450" indent="-171450">
                    <a:buFontTx/>
                    <a:buChar char="-"/>
                    <a:defRPr/>
                  </a:pPr>
                  <a:endParaRPr lang="en-GB" sz="500" dirty="0">
                    <a:solidFill>
                      <a:prstClr val="black"/>
                    </a:solidFill>
                    <a:latin typeface="Calibri (Corps)"/>
                  </a:endParaRPr>
                </a:p>
                <a:p>
                  <a:pPr marL="171450" indent="-171450">
                    <a:buFontTx/>
                    <a:buChar char="-"/>
                    <a:defRPr/>
                  </a:pPr>
                  <a:endParaRPr lang="en-GB" sz="500" dirty="0">
                    <a:solidFill>
                      <a:prstClr val="black"/>
                    </a:solidFill>
                    <a:latin typeface="Calibri (Corps)"/>
                  </a:endParaRPr>
                </a:p>
                <a:p>
                  <a:pPr marL="171450" indent="-171450">
                    <a:buFontTx/>
                    <a:buChar char="-"/>
                    <a:defRPr/>
                  </a:pPr>
                  <a:endParaRPr lang="en-GB" sz="500" dirty="0">
                    <a:solidFill>
                      <a:prstClr val="black"/>
                    </a:solidFill>
                    <a:latin typeface="Calibri (Corps)"/>
                  </a:endParaRPr>
                </a:p>
                <a:p>
                  <a:pPr marL="171450" indent="-171450">
                    <a:buFontTx/>
                    <a:buChar char="-"/>
                    <a:defRPr/>
                  </a:pPr>
                  <a:endParaRPr lang="en-GB" sz="500" dirty="0">
                    <a:solidFill>
                      <a:prstClr val="black"/>
                    </a:solidFill>
                    <a:latin typeface="Calibri (Corps)"/>
                  </a:endParaRPr>
                </a:p>
                <a:p>
                  <a:pPr>
                    <a:defRPr/>
                  </a:pPr>
                  <a:endParaRPr lang="en-GB" sz="600" dirty="0">
                    <a:solidFill>
                      <a:prstClr val="black"/>
                    </a:solidFill>
                    <a:latin typeface="Calibri (Corps)"/>
                  </a:endParaRPr>
                </a:p>
              </p:txBody>
            </p:sp>
            <p:sp>
              <p:nvSpPr>
                <p:cNvPr id="60" name="Rectangle à coins arrondis 48">
                  <a:extLst>
                    <a:ext uri="{FF2B5EF4-FFF2-40B4-BE49-F238E27FC236}">
                      <a16:creationId xmlns:a16="http://schemas.microsoft.com/office/drawing/2014/main" id="{4ECF2E65-BB34-47EE-8FCA-7454D2810135}"/>
                    </a:ext>
                  </a:extLst>
                </p:cNvPr>
                <p:cNvSpPr/>
                <p:nvPr/>
              </p:nvSpPr>
              <p:spPr>
                <a:xfrm>
                  <a:off x="8701101" y="4353680"/>
                  <a:ext cx="1599646" cy="337251"/>
                </a:xfrm>
                <a:prstGeom prst="round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 w="28575"/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1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Pôle scientifique </a:t>
                  </a:r>
                </a:p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1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et technique</a:t>
                  </a:r>
                </a:p>
              </p:txBody>
            </p:sp>
            <p:sp>
              <p:nvSpPr>
                <p:cNvPr id="72" name="ZoneTexte 71">
                  <a:extLst>
                    <a:ext uri="{FF2B5EF4-FFF2-40B4-BE49-F238E27FC236}">
                      <a16:creationId xmlns:a16="http://schemas.microsoft.com/office/drawing/2014/main" id="{018E8D7A-12B2-48A3-85EF-362AD3A5275F}"/>
                    </a:ext>
                  </a:extLst>
                </p:cNvPr>
                <p:cNvSpPr txBox="1"/>
                <p:nvPr/>
              </p:nvSpPr>
              <p:spPr>
                <a:xfrm>
                  <a:off x="8710026" y="4696911"/>
                  <a:ext cx="1590722" cy="1946687"/>
                </a:xfrm>
                <a:prstGeom prst="rect">
                  <a:avLst/>
                </a:prstGeom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3"/>
                </a:lnRef>
                <a:fillRef idx="1">
                  <a:schemeClr val="lt1"/>
                </a:fillRef>
                <a:effectRef idx="0">
                  <a:schemeClr val="accent3"/>
                </a:effectRef>
                <a:fontRef idx="minor">
                  <a:schemeClr val="dk1"/>
                </a:fontRef>
              </p:style>
              <p:txBody>
                <a:bodyPr wrap="square" rtlCol="0">
                  <a:spAutoFit/>
                </a:bodyPr>
                <a:lstStyle/>
                <a:p>
                  <a:pPr lvl="0">
                    <a:defRPr/>
                  </a:pPr>
                  <a:r>
                    <a:rPr lang="en-GB" sz="1050" b="1" dirty="0">
                      <a:solidFill>
                        <a:schemeClr val="accent1"/>
                      </a:solidFill>
                      <a:latin typeface="Calibri (Corps)"/>
                    </a:rPr>
                    <a:t>99</a:t>
                  </a:r>
                  <a:r>
                    <a:rPr lang="en-GB" sz="1050" dirty="0">
                      <a:solidFill>
                        <a:prstClr val="black"/>
                      </a:solidFill>
                      <a:latin typeface="Calibri (Corps)"/>
                    </a:rPr>
                    <a:t> titulaires :</a:t>
                  </a:r>
                </a:p>
                <a:p>
                  <a:pPr lvl="0">
                    <a:defRPr/>
                  </a:pPr>
                  <a:r>
                    <a:rPr lang="en-GB" sz="1050" dirty="0">
                      <a:solidFill>
                        <a:prstClr val="black"/>
                      </a:solidFill>
                      <a:latin typeface="Calibri (Corps)"/>
                    </a:rPr>
                    <a:t>- 55 AgroParisTech</a:t>
                  </a:r>
                </a:p>
                <a:p>
                  <a:pPr lvl="0">
                    <a:defRPr/>
                  </a:pPr>
                  <a:r>
                    <a:rPr lang="en-GB" sz="1050" dirty="0">
                      <a:solidFill>
                        <a:prstClr val="black"/>
                      </a:solidFill>
                      <a:latin typeface="Calibri (Corps)"/>
                    </a:rPr>
                    <a:t>- 31 INRAE</a:t>
                  </a:r>
                </a:p>
                <a:p>
                  <a:pPr lvl="0">
                    <a:defRPr/>
                  </a:pPr>
                  <a:r>
                    <a:rPr lang="en-GB" sz="1050" dirty="0">
                      <a:solidFill>
                        <a:prstClr val="black"/>
                      </a:solidFill>
                      <a:latin typeface="Calibri (Corps)"/>
                    </a:rPr>
                    <a:t>- 10 Cnam</a:t>
                  </a:r>
                </a:p>
                <a:p>
                  <a:pPr lvl="0">
                    <a:defRPr/>
                  </a:pPr>
                  <a:r>
                    <a:rPr lang="en-GB" sz="1050" dirty="0">
                      <a:solidFill>
                        <a:prstClr val="black"/>
                      </a:solidFill>
                      <a:latin typeface="Calibri (Corps)"/>
                    </a:rPr>
                    <a:t>- 2 Univ. Paris-Saclay</a:t>
                  </a:r>
                </a:p>
                <a:p>
                  <a:pPr lvl="0">
                    <a:defRPr/>
                  </a:pPr>
                  <a:r>
                    <a:rPr lang="en-GB" sz="1050" dirty="0">
                      <a:solidFill>
                        <a:prstClr val="black"/>
                      </a:solidFill>
                      <a:latin typeface="Calibri (Corps)"/>
                    </a:rPr>
                    <a:t>- 1 ESA</a:t>
                  </a:r>
                </a:p>
                <a:p>
                  <a:pPr lvl="0">
                    <a:defRPr/>
                  </a:pPr>
                  <a:r>
                    <a:rPr lang="en-GB" sz="1050" dirty="0">
                      <a:solidFill>
                        <a:prstClr val="black"/>
                      </a:solidFill>
                      <a:latin typeface="Calibri (Corps)"/>
                    </a:rPr>
                    <a:t>et </a:t>
                  </a:r>
                  <a:r>
                    <a:rPr lang="en-GB" sz="1050" b="1" dirty="0">
                      <a:solidFill>
                        <a:schemeClr val="accent1"/>
                      </a:solidFill>
                      <a:latin typeface="Calibri (Corps)"/>
                    </a:rPr>
                    <a:t>1</a:t>
                  </a:r>
                  <a:r>
                    <a:rPr lang="en-GB" sz="1050" dirty="0">
                      <a:solidFill>
                        <a:prstClr val="black"/>
                      </a:solidFill>
                      <a:latin typeface="Calibri (Corps)"/>
                    </a:rPr>
                    <a:t> CDI AgroParisTech</a:t>
                  </a:r>
                </a:p>
                <a:p>
                  <a:pPr marL="171450" lvl="0" indent="-171450">
                    <a:buFontTx/>
                    <a:buChar char="-"/>
                    <a:defRPr/>
                  </a:pPr>
                  <a:endParaRPr lang="en-GB" sz="500" dirty="0">
                    <a:solidFill>
                      <a:prstClr val="black"/>
                    </a:solidFill>
                    <a:latin typeface="Calibri (Corps)"/>
                  </a:endParaRPr>
                </a:p>
                <a:p>
                  <a:pPr lvl="0">
                    <a:defRPr/>
                  </a:pPr>
                  <a:r>
                    <a:rPr lang="en-GB" sz="1050" b="1" dirty="0">
                      <a:solidFill>
                        <a:schemeClr val="accent1"/>
                      </a:solidFill>
                      <a:latin typeface="Calibri (Corps)"/>
                    </a:rPr>
                    <a:t>52</a:t>
                  </a:r>
                  <a:r>
                    <a:rPr lang="en-GB" sz="1050" dirty="0">
                      <a:solidFill>
                        <a:prstClr val="black"/>
                      </a:solidFill>
                      <a:latin typeface="Calibri (Corps)"/>
                    </a:rPr>
                    <a:t> non-titulaires : </a:t>
                  </a:r>
                </a:p>
                <a:p>
                  <a:pPr marL="171450" lvl="0" indent="-171450">
                    <a:buFontTx/>
                    <a:buChar char="-"/>
                    <a:defRPr/>
                  </a:pPr>
                  <a:r>
                    <a:rPr lang="en-GB" sz="1050" dirty="0">
                      <a:solidFill>
                        <a:prstClr val="black"/>
                      </a:solidFill>
                      <a:latin typeface="Calibri (Corps)"/>
                    </a:rPr>
                    <a:t>28 doctorants</a:t>
                  </a:r>
                </a:p>
                <a:p>
                  <a:pPr marL="171450" lvl="0" indent="-171450">
                    <a:buFontTx/>
                    <a:buChar char="-"/>
                    <a:defRPr/>
                  </a:pPr>
                  <a:r>
                    <a:rPr lang="en-GB" sz="1050" dirty="0">
                      <a:solidFill>
                        <a:prstClr val="black"/>
                      </a:solidFill>
                      <a:latin typeface="Calibri (Corps)"/>
                    </a:rPr>
                    <a:t>22 CDD</a:t>
                  </a:r>
                </a:p>
                <a:p>
                  <a:pPr marL="171450" lvl="0" indent="-171450">
                    <a:buFontTx/>
                    <a:buChar char="-"/>
                    <a:defRPr/>
                  </a:pPr>
                  <a:r>
                    <a:rPr lang="en-GB" sz="1050" dirty="0">
                      <a:solidFill>
                        <a:prstClr val="black"/>
                      </a:solidFill>
                      <a:latin typeface="Calibri (Corps)"/>
                    </a:rPr>
                    <a:t>2 contrats de mission </a:t>
                  </a:r>
                </a:p>
              </p:txBody>
            </p:sp>
            <p:sp>
              <p:nvSpPr>
                <p:cNvPr id="61" name="Rectangle à coins arrondis 46">
                  <a:extLst>
                    <a:ext uri="{FF2B5EF4-FFF2-40B4-BE49-F238E27FC236}">
                      <a16:creationId xmlns:a16="http://schemas.microsoft.com/office/drawing/2014/main" id="{9157A952-8C74-432D-8A78-763BEDCA3021}"/>
                    </a:ext>
                  </a:extLst>
                </p:cNvPr>
                <p:cNvSpPr/>
                <p:nvPr/>
              </p:nvSpPr>
              <p:spPr>
                <a:xfrm>
                  <a:off x="10336295" y="4344986"/>
                  <a:ext cx="1501597" cy="337251"/>
                </a:xfrm>
                <a:prstGeom prst="round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8575">
                  <a:solidFill>
                    <a:schemeClr val="accent2"/>
                  </a:solidFill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1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Pôle support</a:t>
                  </a:r>
                </a:p>
              </p:txBody>
            </p:sp>
          </p:grpSp>
          <p:pic>
            <p:nvPicPr>
              <p:cNvPr id="78" name="Image 77">
                <a:extLst>
                  <a:ext uri="{FF2B5EF4-FFF2-40B4-BE49-F238E27FC236}">
                    <a16:creationId xmlns:a16="http://schemas.microsoft.com/office/drawing/2014/main" id="{ED2D3F05-4B4F-40B2-8A77-413987B76FE3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4069"/>
              <a:stretch/>
            </p:blipFill>
            <p:spPr>
              <a:xfrm>
                <a:off x="193067" y="243918"/>
                <a:ext cx="1356226" cy="371187"/>
              </a:xfrm>
              <a:prstGeom prst="rect">
                <a:avLst/>
              </a:prstGeom>
            </p:spPr>
          </p:pic>
          <p:grpSp>
            <p:nvGrpSpPr>
              <p:cNvPr id="83" name="Groupe 82">
                <a:extLst>
                  <a:ext uri="{FF2B5EF4-FFF2-40B4-BE49-F238E27FC236}">
                    <a16:creationId xmlns:a16="http://schemas.microsoft.com/office/drawing/2014/main" id="{1E60331E-7528-426D-8EA6-0A9D433781F2}"/>
                  </a:ext>
                </a:extLst>
              </p:cNvPr>
              <p:cNvGrpSpPr/>
              <p:nvPr/>
            </p:nvGrpSpPr>
            <p:grpSpPr>
              <a:xfrm>
                <a:off x="4386198" y="6466555"/>
                <a:ext cx="3828914" cy="355499"/>
                <a:chOff x="3901261" y="6494131"/>
                <a:chExt cx="3828914" cy="355499"/>
              </a:xfrm>
            </p:grpSpPr>
            <p:pic>
              <p:nvPicPr>
                <p:cNvPr id="98" name="Image 97">
                  <a:extLst>
                    <a:ext uri="{FF2B5EF4-FFF2-40B4-BE49-F238E27FC236}">
                      <a16:creationId xmlns:a16="http://schemas.microsoft.com/office/drawing/2014/main" id="{063BE4E5-313F-4DE4-A725-2549B971890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7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6855"/>
                <a:stretch/>
              </p:blipFill>
              <p:spPr>
                <a:xfrm>
                  <a:off x="5724153" y="6494131"/>
                  <a:ext cx="803331" cy="338395"/>
                </a:xfrm>
                <a:prstGeom prst="rect">
                  <a:avLst/>
                </a:prstGeom>
              </p:spPr>
            </p:pic>
            <p:pic>
              <p:nvPicPr>
                <p:cNvPr id="99" name="Image 98">
                  <a:extLst>
                    <a:ext uri="{FF2B5EF4-FFF2-40B4-BE49-F238E27FC236}">
                      <a16:creationId xmlns:a16="http://schemas.microsoft.com/office/drawing/2014/main" id="{37C9607C-75BA-47E3-8331-0B93B934586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637619" y="6511268"/>
                  <a:ext cx="1092556" cy="321258"/>
                </a:xfrm>
                <a:prstGeom prst="rect">
                  <a:avLst/>
                </a:prstGeom>
              </p:spPr>
            </p:pic>
            <p:pic>
              <p:nvPicPr>
                <p:cNvPr id="102" name="Image 101">
                  <a:extLst>
                    <a:ext uri="{FF2B5EF4-FFF2-40B4-BE49-F238E27FC236}">
                      <a16:creationId xmlns:a16="http://schemas.microsoft.com/office/drawing/2014/main" id="{3CC678EA-5721-47A4-8F06-77715CFB3DC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080168" y="6598414"/>
                  <a:ext cx="530356" cy="199077"/>
                </a:xfrm>
                <a:prstGeom prst="rect">
                  <a:avLst/>
                </a:prstGeom>
              </p:spPr>
            </p:pic>
            <p:pic>
              <p:nvPicPr>
                <p:cNvPr id="103" name="Image 102">
                  <a:extLst>
                    <a:ext uri="{FF2B5EF4-FFF2-40B4-BE49-F238E27FC236}">
                      <a16:creationId xmlns:a16="http://schemas.microsoft.com/office/drawing/2014/main" id="{1132B0DF-A669-4521-AE04-90EDDA52704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10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b="18242"/>
                <a:stretch/>
              </p:blipFill>
              <p:spPr>
                <a:xfrm>
                  <a:off x="3901261" y="6546277"/>
                  <a:ext cx="1070848" cy="303353"/>
                </a:xfrm>
                <a:prstGeom prst="rect">
                  <a:avLst/>
                </a:prstGeom>
              </p:spPr>
            </p:pic>
          </p:grpSp>
          <p:sp>
            <p:nvSpPr>
              <p:cNvPr id="74" name="Rectangle à coins arrondis 46">
                <a:extLst>
                  <a:ext uri="{FF2B5EF4-FFF2-40B4-BE49-F238E27FC236}">
                    <a16:creationId xmlns:a16="http://schemas.microsoft.com/office/drawing/2014/main" id="{E0107D98-2971-4343-B35F-D2EF579EBA84}"/>
                  </a:ext>
                </a:extLst>
              </p:cNvPr>
              <p:cNvSpPr/>
              <p:nvPr/>
            </p:nvSpPr>
            <p:spPr>
              <a:xfrm>
                <a:off x="569966" y="1372844"/>
                <a:ext cx="2359846" cy="471443"/>
              </a:xfrm>
              <a:prstGeom prst="roundRect">
                <a:avLst/>
              </a:prstGeom>
              <a:noFill/>
              <a:ln w="28575">
                <a:solidFill>
                  <a:schemeClr val="accent2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100" b="1" dirty="0">
                    <a:solidFill>
                      <a:prstClr val="black"/>
                    </a:solidFill>
                    <a:latin typeface="Calibri"/>
                  </a:rPr>
                  <a:t>Gestion</a:t>
                </a:r>
                <a:r>
                  <a:rPr kumimoji="0" lang="en-GB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administratif et financier</a:t>
                </a: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100" dirty="0">
                    <a:solidFill>
                      <a:prstClr val="black"/>
                    </a:solidFill>
                    <a:latin typeface="Calibri"/>
                  </a:rPr>
                  <a:t>C. LAJEUNE 	                 6 titulaires</a:t>
                </a:r>
                <a:endParaRPr kumimoji="0" lang="en-GB" sz="11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75" name="Rectangle à coins arrondis 46">
                <a:extLst>
                  <a:ext uri="{FF2B5EF4-FFF2-40B4-BE49-F238E27FC236}">
                    <a16:creationId xmlns:a16="http://schemas.microsoft.com/office/drawing/2014/main" id="{8DD0F87D-0FAC-4794-B977-D0C424296813}"/>
                  </a:ext>
                </a:extLst>
              </p:cNvPr>
              <p:cNvSpPr/>
              <p:nvPr/>
            </p:nvSpPr>
            <p:spPr>
              <a:xfrm>
                <a:off x="568682" y="2481998"/>
                <a:ext cx="2359841" cy="443357"/>
              </a:xfrm>
              <a:prstGeom prst="roundRect">
                <a:avLst/>
              </a:prstGeom>
              <a:noFill/>
              <a:ln w="28575">
                <a:solidFill>
                  <a:schemeClr val="accent2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Communication</a:t>
                </a: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100" dirty="0">
                    <a:solidFill>
                      <a:prstClr val="black"/>
                    </a:solidFill>
                    <a:latin typeface="Calibri"/>
                  </a:rPr>
                  <a:t>D. ACHOUR                         1 titulaire</a:t>
                </a:r>
                <a:endParaRPr kumimoji="0" lang="en-GB" sz="11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40" name="Groupe 39">
                <a:extLst>
                  <a:ext uri="{FF2B5EF4-FFF2-40B4-BE49-F238E27FC236}">
                    <a16:creationId xmlns:a16="http://schemas.microsoft.com/office/drawing/2014/main" id="{E8E1689B-A906-4231-9F49-CE9CEB2EFBC3}"/>
                  </a:ext>
                </a:extLst>
              </p:cNvPr>
              <p:cNvGrpSpPr/>
              <p:nvPr/>
            </p:nvGrpSpPr>
            <p:grpSpPr>
              <a:xfrm>
                <a:off x="9293421" y="648978"/>
                <a:ext cx="685252" cy="1107378"/>
                <a:chOff x="9293421" y="648978"/>
                <a:chExt cx="685252" cy="1107378"/>
              </a:xfrm>
            </p:grpSpPr>
            <p:cxnSp>
              <p:nvCxnSpPr>
                <p:cNvPr id="30" name="Connecteur droit 29">
                  <a:extLst>
                    <a:ext uri="{FF2B5EF4-FFF2-40B4-BE49-F238E27FC236}">
                      <a16:creationId xmlns:a16="http://schemas.microsoft.com/office/drawing/2014/main" id="{52DD3C97-D45D-46A5-9620-0A3A85CB0DF7}"/>
                    </a:ext>
                  </a:extLst>
                </p:cNvPr>
                <p:cNvCxnSpPr>
                  <a:cxnSpLocks/>
                  <a:endCxn id="101" idx="1"/>
                </p:cNvCxnSpPr>
                <p:nvPr/>
              </p:nvCxnSpPr>
              <p:spPr>
                <a:xfrm>
                  <a:off x="9472572" y="1756183"/>
                  <a:ext cx="506101" cy="173"/>
                </a:xfrm>
                <a:prstGeom prst="line">
                  <a:avLst/>
                </a:prstGeom>
                <a:ln w="19050">
                  <a:solidFill>
                    <a:srgbClr val="668688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Connecteur droit 84">
                  <a:extLst>
                    <a:ext uri="{FF2B5EF4-FFF2-40B4-BE49-F238E27FC236}">
                      <a16:creationId xmlns:a16="http://schemas.microsoft.com/office/drawing/2014/main" id="{755423D3-C349-4B4F-97CF-EEDAB7ECEA3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472572" y="648978"/>
                  <a:ext cx="0" cy="1089105"/>
                </a:xfrm>
                <a:prstGeom prst="line">
                  <a:avLst/>
                </a:prstGeom>
                <a:ln w="19050">
                  <a:solidFill>
                    <a:srgbClr val="668688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Connecteur droit 120">
                  <a:extLst>
                    <a:ext uri="{FF2B5EF4-FFF2-40B4-BE49-F238E27FC236}">
                      <a16:creationId xmlns:a16="http://schemas.microsoft.com/office/drawing/2014/main" id="{C162B425-4FDC-4C7F-9B07-DFB4287A5E7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293421" y="648978"/>
                  <a:ext cx="146640" cy="0"/>
                </a:xfrm>
                <a:prstGeom prst="line">
                  <a:avLst/>
                </a:prstGeom>
                <a:ln w="19050">
                  <a:solidFill>
                    <a:srgbClr val="668688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8" name="Connecteur droit 57">
                <a:extLst>
                  <a:ext uri="{FF2B5EF4-FFF2-40B4-BE49-F238E27FC236}">
                    <a16:creationId xmlns:a16="http://schemas.microsoft.com/office/drawing/2014/main" id="{C584211F-6E77-4CE6-B77F-8198DE7BFEE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53184" y="917647"/>
                <a:ext cx="2792450" cy="0"/>
              </a:xfrm>
              <a:prstGeom prst="line">
                <a:avLst/>
              </a:prstGeom>
              <a:ln w="19050">
                <a:solidFill>
                  <a:srgbClr val="2FD1C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Connecteur droit 62">
                <a:extLst>
                  <a:ext uri="{FF2B5EF4-FFF2-40B4-BE49-F238E27FC236}">
                    <a16:creationId xmlns:a16="http://schemas.microsoft.com/office/drawing/2014/main" id="{724695B9-E78C-4445-AA09-D84BB84867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53184" y="919629"/>
                <a:ext cx="0" cy="131405"/>
              </a:xfrm>
              <a:prstGeom prst="line">
                <a:avLst/>
              </a:prstGeom>
              <a:ln w="19050">
                <a:solidFill>
                  <a:srgbClr val="2FD1C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Connecteur droit 126">
                <a:extLst>
                  <a:ext uri="{FF2B5EF4-FFF2-40B4-BE49-F238E27FC236}">
                    <a16:creationId xmlns:a16="http://schemas.microsoft.com/office/drawing/2014/main" id="{16156842-36A2-45B9-A013-ACFE8BE2876E}"/>
                  </a:ext>
                </a:extLst>
              </p:cNvPr>
              <p:cNvCxnSpPr>
                <a:cxnSpLocks/>
                <a:endCxn id="5" idx="0"/>
              </p:cNvCxnSpPr>
              <p:nvPr/>
            </p:nvCxnSpPr>
            <p:spPr>
              <a:xfrm>
                <a:off x="4137096" y="793999"/>
                <a:ext cx="1084" cy="541440"/>
              </a:xfrm>
              <a:prstGeom prst="line">
                <a:avLst/>
              </a:prstGeom>
              <a:ln w="19050">
                <a:solidFill>
                  <a:srgbClr val="2FD1C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Connecteur droit 69">
                <a:extLst>
                  <a:ext uri="{FF2B5EF4-FFF2-40B4-BE49-F238E27FC236}">
                    <a16:creationId xmlns:a16="http://schemas.microsoft.com/office/drawing/2014/main" id="{09B244D1-8147-44EB-8991-C298E6DE46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95529" y="258122"/>
                <a:ext cx="652711" cy="7867"/>
              </a:xfrm>
              <a:prstGeom prst="line">
                <a:avLst/>
              </a:prstGeom>
              <a:ln w="19050">
                <a:solidFill>
                  <a:srgbClr val="D7AE76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0" name="Groupe 159">
                <a:extLst>
                  <a:ext uri="{FF2B5EF4-FFF2-40B4-BE49-F238E27FC236}">
                    <a16:creationId xmlns:a16="http://schemas.microsoft.com/office/drawing/2014/main" id="{B9301223-BCC4-4B31-9AB1-5203D4AE10EE}"/>
                  </a:ext>
                </a:extLst>
              </p:cNvPr>
              <p:cNvGrpSpPr/>
              <p:nvPr/>
            </p:nvGrpSpPr>
            <p:grpSpPr>
              <a:xfrm>
                <a:off x="6025053" y="813465"/>
                <a:ext cx="2332998" cy="3153393"/>
                <a:chOff x="5956921" y="878984"/>
                <a:chExt cx="2332998" cy="3153393"/>
              </a:xfrm>
            </p:grpSpPr>
            <p:grpSp>
              <p:nvGrpSpPr>
                <p:cNvPr id="106" name="Groupe 105">
                  <a:extLst>
                    <a:ext uri="{FF2B5EF4-FFF2-40B4-BE49-F238E27FC236}">
                      <a16:creationId xmlns:a16="http://schemas.microsoft.com/office/drawing/2014/main" id="{9A3D60B0-A31C-459E-B304-62BC82ED2AD4}"/>
                    </a:ext>
                  </a:extLst>
                </p:cNvPr>
                <p:cNvGrpSpPr/>
                <p:nvPr/>
              </p:nvGrpSpPr>
              <p:grpSpPr>
                <a:xfrm>
                  <a:off x="5956921" y="878984"/>
                  <a:ext cx="2332998" cy="3153393"/>
                  <a:chOff x="6251411" y="1153908"/>
                  <a:chExt cx="2332998" cy="3153393"/>
                </a:xfrm>
              </p:grpSpPr>
              <p:grpSp>
                <p:nvGrpSpPr>
                  <p:cNvPr id="111" name="Groupe 110">
                    <a:extLst>
                      <a:ext uri="{FF2B5EF4-FFF2-40B4-BE49-F238E27FC236}">
                        <a16:creationId xmlns:a16="http://schemas.microsoft.com/office/drawing/2014/main" id="{8512FE2E-8D95-46D8-88F1-4346D7D48781}"/>
                      </a:ext>
                    </a:extLst>
                  </p:cNvPr>
                  <p:cNvGrpSpPr/>
                  <p:nvPr/>
                </p:nvGrpSpPr>
                <p:grpSpPr>
                  <a:xfrm>
                    <a:off x="6514019" y="1245734"/>
                    <a:ext cx="2070390" cy="3061567"/>
                    <a:chOff x="6628177" y="1215043"/>
                    <a:chExt cx="2070390" cy="3061567"/>
                  </a:xfrm>
                </p:grpSpPr>
                <p:sp>
                  <p:nvSpPr>
                    <p:cNvPr id="112" name="Rectangle à coins arrondis 67">
                      <a:extLst>
                        <a:ext uri="{FF2B5EF4-FFF2-40B4-BE49-F238E27FC236}">
                          <a16:creationId xmlns:a16="http://schemas.microsoft.com/office/drawing/2014/main" id="{90B04DA8-23B5-44BF-B9D2-65599E2488E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40619" y="1675164"/>
                      <a:ext cx="2045506" cy="475466"/>
                    </a:xfrm>
                    <a:prstGeom prst="roundRect">
                      <a:avLst/>
                    </a:prstGeom>
                    <a:noFill/>
                    <a:ln w="190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Cellule Prévention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prstClr val="black"/>
                          </a:solidFill>
                          <a:latin typeface="Calibri"/>
                        </a:rPr>
                        <a:t>M. GUILBAUD / M. LEMOIS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>
                          <a:solidFill>
                            <a:prstClr val="black"/>
                          </a:solidFill>
                          <a:latin typeface="Calibri"/>
                        </a:rPr>
                        <a:t> G. MARQUET / S. CENART / S. KELLER</a:t>
                      </a:r>
                    </a:p>
                  </p:txBody>
                </p:sp>
                <p:sp>
                  <p:nvSpPr>
                    <p:cNvPr id="113" name="Rectangle à coins arrondis 68">
                      <a:extLst>
                        <a:ext uri="{FF2B5EF4-FFF2-40B4-BE49-F238E27FC236}">
                          <a16:creationId xmlns:a16="http://schemas.microsoft.com/office/drawing/2014/main" id="{C1BC1071-880E-4174-AA37-F2379F2995A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28177" y="2225741"/>
                      <a:ext cx="2070390" cy="385010"/>
                    </a:xfrm>
                    <a:prstGeom prst="roundRect">
                      <a:avLst/>
                    </a:prstGeom>
                    <a:noFill/>
                    <a:ln w="190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Cellule 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Qualité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E. LE ROUX / M. RENAULT</a:t>
                      </a:r>
                    </a:p>
                  </p:txBody>
                </p:sp>
                <p:sp>
                  <p:nvSpPr>
                    <p:cNvPr id="114" name="Rectangle à coins arrondis 47">
                      <a:extLst>
                        <a:ext uri="{FF2B5EF4-FFF2-40B4-BE49-F238E27FC236}">
                          <a16:creationId xmlns:a16="http://schemas.microsoft.com/office/drawing/2014/main" id="{3FA81D18-C3F4-4999-A1ED-DE662F5F8A1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28178" y="1215043"/>
                      <a:ext cx="2070389" cy="385010"/>
                    </a:xfrm>
                    <a:prstGeom prst="roundRect">
                      <a:avLst/>
                    </a:prstGeom>
                    <a:noFill/>
                    <a:ln w="190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Accompagnement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RH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F. IRLINGER</a:t>
                      </a:r>
                    </a:p>
                  </p:txBody>
                </p:sp>
                <p:sp>
                  <p:nvSpPr>
                    <p:cNvPr id="115" name="Rectangle à coins arrondis 47">
                      <a:extLst>
                        <a:ext uri="{FF2B5EF4-FFF2-40B4-BE49-F238E27FC236}">
                          <a16:creationId xmlns:a16="http://schemas.microsoft.com/office/drawing/2014/main" id="{E4E9A8F9-576A-49AB-838A-6BC5EDC994C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33478" y="3145983"/>
                      <a:ext cx="2059789" cy="575916"/>
                    </a:xfrm>
                    <a:prstGeom prst="roundRect">
                      <a:avLst/>
                    </a:prstGeom>
                    <a:noFill/>
                    <a:ln w="190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>
                          <a:solidFill>
                            <a:prstClr val="black"/>
                          </a:solidFill>
                          <a:latin typeface="Calibri"/>
                        </a:rPr>
                        <a:t>Cellule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Dév</a:t>
                      </a: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Soutenable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C. PÉNICAUD / C. BÉAL / C. MONNET / V. GUENARD-LAMPRON / M. RENAULT / J. DELETTRE / M. RAMAIOLI</a:t>
                      </a:r>
                    </a:p>
                  </p:txBody>
                </p:sp>
                <p:sp>
                  <p:nvSpPr>
                    <p:cNvPr id="116" name="Rectangle à coins arrondis 57">
                      <a:extLst>
                        <a:ext uri="{FF2B5EF4-FFF2-40B4-BE49-F238E27FC236}">
                          <a16:creationId xmlns:a16="http://schemas.microsoft.com/office/drawing/2014/main" id="{7CEA0CF6-0935-4DB1-9B0C-203B946CEDA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634834" y="3797008"/>
                      <a:ext cx="2057077" cy="479602"/>
                    </a:xfrm>
                    <a:prstGeom prst="roundRect">
                      <a:avLst/>
                    </a:prstGeom>
                    <a:noFill/>
                    <a:ln w="19050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Référents Europe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M. RAMAIOLI / E. DUGAT-BONY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M. MOUSSA / B. REGA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cxnSp>
                <p:nvCxnSpPr>
                  <p:cNvPr id="108" name="Connecteur en angle 73">
                    <a:extLst>
                      <a:ext uri="{FF2B5EF4-FFF2-40B4-BE49-F238E27FC236}">
                        <a16:creationId xmlns:a16="http://schemas.microsoft.com/office/drawing/2014/main" id="{24BD665F-F42B-4EF9-9F82-E31F4CF0DB9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 flipH="1">
                    <a:off x="4919447" y="2485872"/>
                    <a:ext cx="2933058" cy="269130"/>
                  </a:xfrm>
                  <a:prstGeom prst="bentConnector2">
                    <a:avLst/>
                  </a:prstGeom>
                  <a:ln w="19050">
                    <a:solidFill>
                      <a:srgbClr val="2F528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9" name="Rectangle à coins arrondis 68">
                    <a:extLst>
                      <a:ext uri="{FF2B5EF4-FFF2-40B4-BE49-F238E27FC236}">
                        <a16:creationId xmlns:a16="http://schemas.microsoft.com/office/drawing/2014/main" id="{F460E0BE-BA6D-4258-A764-F34A9D07D6FF}"/>
                      </a:ext>
                    </a:extLst>
                  </p:cNvPr>
                  <p:cNvSpPr/>
                  <p:nvPr/>
                </p:nvSpPr>
                <p:spPr>
                  <a:xfrm>
                    <a:off x="6522995" y="2716553"/>
                    <a:ext cx="2052438" cy="385010"/>
                  </a:xfrm>
                  <a:prstGeom prst="roundRect">
                    <a:avLst/>
                  </a:prstGeom>
                  <a:noFill/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100" b="0" i="0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Référentes</a:t>
                    </a:r>
                    <a:r>
                      <a: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 </a:t>
                    </a:r>
                    <a:r>
                      <a:rPr kumimoji="0" lang="x-none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données</a:t>
                    </a:r>
                  </a:p>
                  <a:p>
                    <a:pPr lvl="0" algn="ctr">
                      <a:defRPr/>
                    </a:pPr>
                    <a:r>
                      <a:rPr kumimoji="0" lang="en-GB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D. SWENNEN / C. </a:t>
                    </a:r>
                    <a:r>
                      <a:rPr lang="en-GB" sz="800" dirty="0">
                        <a:solidFill>
                          <a:prstClr val="black"/>
                        </a:solidFill>
                      </a:rPr>
                      <a:t>PÉNICAUD</a:t>
                    </a:r>
                    <a:endParaRPr kumimoji="0" lang="en-GB" sz="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cxnSp>
              <p:nvCxnSpPr>
                <p:cNvPr id="147" name="Connecteur droit 146">
                  <a:extLst>
                    <a:ext uri="{FF2B5EF4-FFF2-40B4-BE49-F238E27FC236}">
                      <a16:creationId xmlns:a16="http://schemas.microsoft.com/office/drawing/2014/main" id="{CE818E7E-5F08-4092-BBD3-54D9C50B198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957058" y="3167047"/>
                  <a:ext cx="249219" cy="0"/>
                </a:xfrm>
                <a:prstGeom prst="line">
                  <a:avLst/>
                </a:prstGeom>
                <a:ln w="19050">
                  <a:solidFill>
                    <a:srgbClr val="2F528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Connecteur droit 153">
                  <a:extLst>
                    <a:ext uri="{FF2B5EF4-FFF2-40B4-BE49-F238E27FC236}">
                      <a16:creationId xmlns:a16="http://schemas.microsoft.com/office/drawing/2014/main" id="{F597A05D-5031-46AB-8608-F6206DFEF52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957056" y="2636697"/>
                  <a:ext cx="269130" cy="0"/>
                </a:xfrm>
                <a:prstGeom prst="line">
                  <a:avLst/>
                </a:prstGeom>
                <a:ln w="19050">
                  <a:solidFill>
                    <a:srgbClr val="2F528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Connecteur droit 154">
                  <a:extLst>
                    <a:ext uri="{FF2B5EF4-FFF2-40B4-BE49-F238E27FC236}">
                      <a16:creationId xmlns:a16="http://schemas.microsoft.com/office/drawing/2014/main" id="{CE7BBA60-69BF-4376-8496-DB955A598F0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957056" y="2174013"/>
                  <a:ext cx="269130" cy="0"/>
                </a:xfrm>
                <a:prstGeom prst="line">
                  <a:avLst/>
                </a:prstGeom>
                <a:ln w="19050">
                  <a:solidFill>
                    <a:srgbClr val="2F528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Connecteur droit 155">
                  <a:extLst>
                    <a:ext uri="{FF2B5EF4-FFF2-40B4-BE49-F238E27FC236}">
                      <a16:creationId xmlns:a16="http://schemas.microsoft.com/office/drawing/2014/main" id="{7015CFDB-89F7-4326-858C-998E3DF929E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957056" y="1668664"/>
                  <a:ext cx="269130" cy="0"/>
                </a:xfrm>
                <a:prstGeom prst="line">
                  <a:avLst/>
                </a:prstGeom>
                <a:ln w="19050">
                  <a:solidFill>
                    <a:srgbClr val="2F528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7" name="Connecteur droit 156">
                  <a:extLst>
                    <a:ext uri="{FF2B5EF4-FFF2-40B4-BE49-F238E27FC236}">
                      <a16:creationId xmlns:a16="http://schemas.microsoft.com/office/drawing/2014/main" id="{B9C8D13C-1505-4FE9-A25E-38FBC70D103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963818" y="1163315"/>
                  <a:ext cx="249219" cy="0"/>
                </a:xfrm>
                <a:prstGeom prst="line">
                  <a:avLst/>
                </a:prstGeom>
                <a:ln w="19050">
                  <a:solidFill>
                    <a:srgbClr val="2F528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7" name="Groupe 176">
                <a:extLst>
                  <a:ext uri="{FF2B5EF4-FFF2-40B4-BE49-F238E27FC236}">
                    <a16:creationId xmlns:a16="http://schemas.microsoft.com/office/drawing/2014/main" id="{CB15C69F-B157-4298-A6E9-DB35E08CEF02}"/>
                  </a:ext>
                </a:extLst>
              </p:cNvPr>
              <p:cNvGrpSpPr/>
              <p:nvPr/>
            </p:nvGrpSpPr>
            <p:grpSpPr>
              <a:xfrm>
                <a:off x="8948524" y="784947"/>
                <a:ext cx="2489342" cy="2972304"/>
                <a:chOff x="8948524" y="784947"/>
                <a:chExt cx="2489342" cy="2972304"/>
              </a:xfrm>
            </p:grpSpPr>
            <p:grpSp>
              <p:nvGrpSpPr>
                <p:cNvPr id="9" name="Groupe 8">
                  <a:extLst>
                    <a:ext uri="{FF2B5EF4-FFF2-40B4-BE49-F238E27FC236}">
                      <a16:creationId xmlns:a16="http://schemas.microsoft.com/office/drawing/2014/main" id="{9E213BEA-524C-498A-97BF-925698DC1668}"/>
                    </a:ext>
                  </a:extLst>
                </p:cNvPr>
                <p:cNvGrpSpPr/>
                <p:nvPr/>
              </p:nvGrpSpPr>
              <p:grpSpPr>
                <a:xfrm>
                  <a:off x="8948524" y="784947"/>
                  <a:ext cx="2489342" cy="2972304"/>
                  <a:chOff x="7397513" y="11778"/>
                  <a:chExt cx="2489342" cy="2912897"/>
                </a:xfrm>
              </p:grpSpPr>
              <p:sp>
                <p:nvSpPr>
                  <p:cNvPr id="10" name="Rectangle à coins arrondis 56">
                    <a:extLst>
                      <a:ext uri="{FF2B5EF4-FFF2-40B4-BE49-F238E27FC236}">
                        <a16:creationId xmlns:a16="http://schemas.microsoft.com/office/drawing/2014/main" id="{DB932E41-36C2-411E-B1AD-8583DE436350}"/>
                      </a:ext>
                    </a:extLst>
                  </p:cNvPr>
                  <p:cNvSpPr/>
                  <p:nvPr/>
                </p:nvSpPr>
                <p:spPr>
                  <a:xfrm>
                    <a:off x="8040177" y="1639660"/>
                    <a:ext cx="1846678" cy="353755"/>
                  </a:xfrm>
                  <a:prstGeom prst="roundRect">
                    <a:avLst/>
                  </a:prstGeom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Conseil </a:t>
                    </a:r>
                    <a:r>
                      <a:rPr kumimoji="0" lang="x-none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d’unité</a:t>
                    </a:r>
                  </a:p>
                </p:txBody>
              </p:sp>
              <p:sp>
                <p:nvSpPr>
                  <p:cNvPr id="11" name="Rectangle à coins arrondis 58">
                    <a:extLst>
                      <a:ext uri="{FF2B5EF4-FFF2-40B4-BE49-F238E27FC236}">
                        <a16:creationId xmlns:a16="http://schemas.microsoft.com/office/drawing/2014/main" id="{EB7C51EE-8392-43FB-99F5-B4CAD498EB8C}"/>
                      </a:ext>
                    </a:extLst>
                  </p:cNvPr>
                  <p:cNvSpPr/>
                  <p:nvPr/>
                </p:nvSpPr>
                <p:spPr>
                  <a:xfrm>
                    <a:off x="8057282" y="2095169"/>
                    <a:ext cx="1829573" cy="353755"/>
                  </a:xfrm>
                  <a:prstGeom prst="roundRect">
                    <a:avLst/>
                  </a:prstGeom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Conseil scientifique interne</a:t>
                    </a:r>
                  </a:p>
                </p:txBody>
              </p:sp>
              <p:sp>
                <p:nvSpPr>
                  <p:cNvPr id="12" name="Rectangle à coins arrondis 59">
                    <a:extLst>
                      <a:ext uri="{FF2B5EF4-FFF2-40B4-BE49-F238E27FC236}">
                        <a16:creationId xmlns:a16="http://schemas.microsoft.com/office/drawing/2014/main" id="{AF84F302-4114-4CC9-AB10-C04CC1ACEA82}"/>
                      </a:ext>
                    </a:extLst>
                  </p:cNvPr>
                  <p:cNvSpPr/>
                  <p:nvPr/>
                </p:nvSpPr>
                <p:spPr>
                  <a:xfrm>
                    <a:off x="8046460" y="2570920"/>
                    <a:ext cx="1834112" cy="353755"/>
                  </a:xfrm>
                  <a:prstGeom prst="roundRect">
                    <a:avLst/>
                  </a:prstGeom>
                  <a:ln w="19050">
                    <a:solidFill>
                      <a:srgbClr val="C00000"/>
                    </a:solidFill>
                  </a:ln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Conseil technique</a:t>
                    </a:r>
                  </a:p>
                </p:txBody>
              </p:sp>
              <p:cxnSp>
                <p:nvCxnSpPr>
                  <p:cNvPr id="15" name="Connecteur en angle 64">
                    <a:extLst>
                      <a:ext uri="{FF2B5EF4-FFF2-40B4-BE49-F238E27FC236}">
                        <a16:creationId xmlns:a16="http://schemas.microsoft.com/office/drawing/2014/main" id="{EA7F1323-C34E-40ED-98BA-8350ED537046}"/>
                      </a:ext>
                    </a:extLst>
                  </p:cNvPr>
                  <p:cNvCxnSpPr>
                    <a:cxnSpLocks/>
                    <a:endCxn id="12" idx="1"/>
                  </p:cNvCxnSpPr>
                  <p:nvPr/>
                </p:nvCxnSpPr>
                <p:spPr>
                  <a:xfrm rot="16200000" flipH="1">
                    <a:off x="6353977" y="1055314"/>
                    <a:ext cx="2736019" cy="648947"/>
                  </a:xfrm>
                  <a:prstGeom prst="bentConnector2">
                    <a:avLst/>
                  </a:prstGeom>
                  <a:ln w="19050">
                    <a:solidFill>
                      <a:srgbClr val="C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71" name="Connecteur droit 170">
                  <a:extLst>
                    <a:ext uri="{FF2B5EF4-FFF2-40B4-BE49-F238E27FC236}">
                      <a16:creationId xmlns:a16="http://schemas.microsoft.com/office/drawing/2014/main" id="{35A9E06A-B536-4CA7-8EFE-F5B43FEBCACD}"/>
                    </a:ext>
                  </a:extLst>
                </p:cNvPr>
                <p:cNvCxnSpPr>
                  <a:cxnSpLocks/>
                  <a:endCxn id="10" idx="1"/>
                </p:cNvCxnSpPr>
                <p:nvPr/>
              </p:nvCxnSpPr>
              <p:spPr>
                <a:xfrm>
                  <a:off x="8955179" y="2626514"/>
                  <a:ext cx="636009" cy="0"/>
                </a:xfrm>
                <a:prstGeom prst="line">
                  <a:avLst/>
                </a:prstGeom>
                <a:ln w="1905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Connecteur droit 173">
                  <a:extLst>
                    <a:ext uri="{FF2B5EF4-FFF2-40B4-BE49-F238E27FC236}">
                      <a16:creationId xmlns:a16="http://schemas.microsoft.com/office/drawing/2014/main" id="{8AD331A8-8F3D-4D2D-A145-FCD07C6D1B03}"/>
                    </a:ext>
                  </a:extLst>
                </p:cNvPr>
                <p:cNvCxnSpPr>
                  <a:cxnSpLocks/>
                  <a:endCxn id="11" idx="1"/>
                </p:cNvCxnSpPr>
                <p:nvPr/>
              </p:nvCxnSpPr>
              <p:spPr>
                <a:xfrm>
                  <a:off x="8948524" y="3091313"/>
                  <a:ext cx="659769" cy="0"/>
                </a:xfrm>
                <a:prstGeom prst="line">
                  <a:avLst/>
                </a:prstGeom>
                <a:ln w="1905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00" name="Groupe 199">
                <a:extLst>
                  <a:ext uri="{FF2B5EF4-FFF2-40B4-BE49-F238E27FC236}">
                    <a16:creationId xmlns:a16="http://schemas.microsoft.com/office/drawing/2014/main" id="{E8EE1A78-0384-4499-8C12-4DD12D646E9B}"/>
                  </a:ext>
                </a:extLst>
              </p:cNvPr>
              <p:cNvGrpSpPr/>
              <p:nvPr/>
            </p:nvGrpSpPr>
            <p:grpSpPr>
              <a:xfrm>
                <a:off x="102136" y="1562373"/>
                <a:ext cx="7881477" cy="4835865"/>
                <a:chOff x="12983" y="1561427"/>
                <a:chExt cx="7881477" cy="4835865"/>
              </a:xfrm>
            </p:grpSpPr>
            <p:sp>
              <p:nvSpPr>
                <p:cNvPr id="21" name="Rectangle à coins arrondis 86">
                  <a:extLst>
                    <a:ext uri="{FF2B5EF4-FFF2-40B4-BE49-F238E27FC236}">
                      <a16:creationId xmlns:a16="http://schemas.microsoft.com/office/drawing/2014/main" id="{269658EC-13BB-41FB-AF2D-90B9F595ACD1}"/>
                    </a:ext>
                  </a:extLst>
                </p:cNvPr>
                <p:cNvSpPr/>
                <p:nvPr/>
              </p:nvSpPr>
              <p:spPr>
                <a:xfrm>
                  <a:off x="4660184" y="4224333"/>
                  <a:ext cx="3234276" cy="535709"/>
                </a:xfrm>
                <a:prstGeom prst="roundRect">
                  <a:avLst/>
                </a:prstGeom>
                <a:ln w="28575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1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Halle Procédés Aliments </a:t>
                  </a:r>
                </a:p>
                <a:p>
                  <a:pPr lvl="0"/>
                  <a:r>
                    <a:rPr kumimoji="0" lang="en-GB" sz="105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M. DEBACQ / M. </a:t>
                  </a:r>
                  <a:r>
                    <a:rPr lang="fr-FR" sz="1050" dirty="0">
                      <a:solidFill>
                        <a:prstClr val="black"/>
                      </a:solidFill>
                    </a:rPr>
                    <a:t>CHYRIAIEFF 	                </a:t>
                  </a:r>
                  <a:r>
                    <a:rPr kumimoji="0" lang="en-GB" sz="11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8 titulaires</a:t>
                  </a:r>
                </a:p>
              </p:txBody>
            </p:sp>
            <p:sp>
              <p:nvSpPr>
                <p:cNvPr id="22" name="Rectangle à coins arrondis 88">
                  <a:extLst>
                    <a:ext uri="{FF2B5EF4-FFF2-40B4-BE49-F238E27FC236}">
                      <a16:creationId xmlns:a16="http://schemas.microsoft.com/office/drawing/2014/main" id="{BC345DE5-7D64-403E-AC6E-8619D8B8FC42}"/>
                    </a:ext>
                  </a:extLst>
                </p:cNvPr>
                <p:cNvSpPr/>
                <p:nvPr/>
              </p:nvSpPr>
              <p:spPr>
                <a:xfrm>
                  <a:off x="4650217" y="5582121"/>
                  <a:ext cx="3234275" cy="535709"/>
                </a:xfrm>
                <a:prstGeom prst="roundRect">
                  <a:avLst/>
                </a:prstGeom>
                <a:ln w="28575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1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PF PLASTIC (</a:t>
                  </a:r>
                  <a:r>
                    <a:rPr kumimoji="0" lang="en-GB" sz="1100" b="1" i="0" u="none" strike="noStrike" kern="1200" cap="none" spc="0" normalizeH="0" baseline="0" noProof="0" dirty="0" err="1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département</a:t>
                  </a:r>
                  <a:r>
                    <a:rPr kumimoji="0" lang="en-GB" sz="11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 TRANSFORM)</a:t>
                  </a:r>
                </a:p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05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M. RAKOTOSON      	                    </a:t>
                  </a:r>
                  <a:r>
                    <a:rPr kumimoji="0" lang="en-GB" sz="11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1 titulaire</a:t>
                  </a:r>
                </a:p>
              </p:txBody>
            </p:sp>
            <p:sp>
              <p:nvSpPr>
                <p:cNvPr id="79" name="Rectangle à coins arrondis 86">
                  <a:extLst>
                    <a:ext uri="{FF2B5EF4-FFF2-40B4-BE49-F238E27FC236}">
                      <a16:creationId xmlns:a16="http://schemas.microsoft.com/office/drawing/2014/main" id="{ADBB1636-2D9B-4492-B989-0526EA79A7D0}"/>
                    </a:ext>
                  </a:extLst>
                </p:cNvPr>
                <p:cNvSpPr/>
                <p:nvPr/>
              </p:nvSpPr>
              <p:spPr>
                <a:xfrm>
                  <a:off x="4650216" y="4901363"/>
                  <a:ext cx="3234276" cy="535709"/>
                </a:xfrm>
                <a:prstGeom prst="roundRect">
                  <a:avLst/>
                </a:prstGeom>
                <a:ln w="28575"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lvl="0">
                    <a:defRPr/>
                  </a:pPr>
                  <a:r>
                    <a:rPr lang="en-GB" sz="1100" b="1" dirty="0">
                      <a:solidFill>
                        <a:prstClr val="black"/>
                      </a:solidFill>
                    </a:rPr>
                    <a:t>PF </a:t>
                  </a:r>
                  <a:r>
                    <a:rPr lang="en-GB" sz="1100" b="1" dirty="0" err="1">
                      <a:solidFill>
                        <a:prstClr val="black"/>
                      </a:solidFill>
                    </a:rPr>
                    <a:t>MetaVolFood</a:t>
                  </a:r>
                  <a:r>
                    <a:rPr lang="en-GB" sz="1100" b="1" dirty="0">
                      <a:solidFill>
                        <a:prstClr val="black"/>
                      </a:solidFill>
                    </a:rPr>
                    <a:t> </a:t>
                  </a:r>
                </a:p>
                <a:p>
                  <a:pPr lvl="0">
                    <a:defRPr/>
                  </a:pPr>
                  <a:r>
                    <a:rPr kumimoji="0" lang="en-GB" sz="105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H. ZHOUR / M. LEMOIS                 2 contrats de mission</a:t>
                  </a:r>
                  <a:endParaRPr kumimoji="0" lang="en-GB" sz="11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grpSp>
              <p:nvGrpSpPr>
                <p:cNvPr id="199" name="Groupe 198">
                  <a:extLst>
                    <a:ext uri="{FF2B5EF4-FFF2-40B4-BE49-F238E27FC236}">
                      <a16:creationId xmlns:a16="http://schemas.microsoft.com/office/drawing/2014/main" id="{4E44DAB0-3831-483D-860F-338AF093E3CB}"/>
                    </a:ext>
                  </a:extLst>
                </p:cNvPr>
                <p:cNvGrpSpPr/>
                <p:nvPr/>
              </p:nvGrpSpPr>
              <p:grpSpPr>
                <a:xfrm>
                  <a:off x="12983" y="1561427"/>
                  <a:ext cx="4647201" cy="4835865"/>
                  <a:chOff x="12983" y="1561427"/>
                  <a:chExt cx="4647201" cy="4835865"/>
                </a:xfrm>
              </p:grpSpPr>
              <p:sp>
                <p:nvSpPr>
                  <p:cNvPr id="16" name="Rectangle à coins arrondis 71">
                    <a:extLst>
                      <a:ext uri="{FF2B5EF4-FFF2-40B4-BE49-F238E27FC236}">
                        <a16:creationId xmlns:a16="http://schemas.microsoft.com/office/drawing/2014/main" id="{687C6435-AD3A-40D4-AD48-F61E0EC2FA45}"/>
                      </a:ext>
                    </a:extLst>
                  </p:cNvPr>
                  <p:cNvSpPr/>
                  <p:nvPr/>
                </p:nvSpPr>
                <p:spPr>
                  <a:xfrm>
                    <a:off x="12983" y="5156803"/>
                    <a:ext cx="3277200" cy="535710"/>
                  </a:xfrm>
                  <a:prstGeom prst="roundRect">
                    <a:avLst/>
                  </a:prstGeom>
                  <a:noFill/>
                  <a:ln w="28575"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Communautés microbiennes alimentaires (CoMiAl)</a:t>
                    </a:r>
                  </a:p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C. MONNET / S. HELINCK                                  </a:t>
                    </a:r>
                    <a:r>
                      <a: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15 titulaires</a:t>
                    </a:r>
                  </a:p>
                </p:txBody>
              </p:sp>
              <p:sp>
                <p:nvSpPr>
                  <p:cNvPr id="18" name="Rectangle à coins arrondis 79">
                    <a:extLst>
                      <a:ext uri="{FF2B5EF4-FFF2-40B4-BE49-F238E27FC236}">
                        <a16:creationId xmlns:a16="http://schemas.microsoft.com/office/drawing/2014/main" id="{E68171C2-4041-491D-81B5-40FD35B58828}"/>
                      </a:ext>
                    </a:extLst>
                  </p:cNvPr>
                  <p:cNvSpPr/>
                  <p:nvPr/>
                </p:nvSpPr>
                <p:spPr>
                  <a:xfrm>
                    <a:off x="21909" y="5861582"/>
                    <a:ext cx="3277199" cy="535710"/>
                  </a:xfrm>
                  <a:prstGeom prst="roundRect">
                    <a:avLst/>
                  </a:prstGeom>
                  <a:ln w="28575"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Procédés microbiologiques, stabilisation, séparation </a:t>
                    </a:r>
                  </a:p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(ProBioSSep)</a:t>
                    </a:r>
                  </a:p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V. ATHÈS/ C. BÉAL</a:t>
                    </a:r>
                    <a:r>
                      <a: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	                21 titulaires</a:t>
                    </a:r>
                  </a:p>
                </p:txBody>
              </p:sp>
              <p:sp>
                <p:nvSpPr>
                  <p:cNvPr id="139" name="Rectangle à coins arrondis 73">
                    <a:extLst>
                      <a:ext uri="{FF2B5EF4-FFF2-40B4-BE49-F238E27FC236}">
                        <a16:creationId xmlns:a16="http://schemas.microsoft.com/office/drawing/2014/main" id="{9A57A508-D22B-460F-A3BF-434B8B01CE0C}"/>
                      </a:ext>
                    </a:extLst>
                  </p:cNvPr>
                  <p:cNvSpPr/>
                  <p:nvPr/>
                </p:nvSpPr>
                <p:spPr>
                  <a:xfrm>
                    <a:off x="12984" y="3039392"/>
                    <a:ext cx="3277199" cy="536744"/>
                  </a:xfrm>
                  <a:prstGeom prst="roundRect">
                    <a:avLst/>
                  </a:prstGeom>
                  <a:ln w="28575"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Génie des produits (GéPro)</a:t>
                    </a:r>
                  </a:p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P. MENUT / V. BOSC                                          </a:t>
                    </a:r>
                    <a:r>
                      <a: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31 titulaires</a:t>
                    </a:r>
                  </a:p>
                </p:txBody>
              </p:sp>
              <p:sp>
                <p:nvSpPr>
                  <p:cNvPr id="140" name="Rectangle à coins arrondis 82">
                    <a:extLst>
                      <a:ext uri="{FF2B5EF4-FFF2-40B4-BE49-F238E27FC236}">
                        <a16:creationId xmlns:a16="http://schemas.microsoft.com/office/drawing/2014/main" id="{B8DAC768-A013-496A-83E9-35F6A85B856C}"/>
                      </a:ext>
                    </a:extLst>
                  </p:cNvPr>
                  <p:cNvSpPr/>
                  <p:nvPr/>
                </p:nvSpPr>
                <p:spPr>
                  <a:xfrm>
                    <a:off x="12983" y="4454086"/>
                    <a:ext cx="3277200" cy="535710"/>
                  </a:xfrm>
                  <a:prstGeom prst="roundRect">
                    <a:avLst/>
                  </a:prstGeom>
                  <a:ln w="28575"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Interactions Homme-aliment Conception  (IHAC)</a:t>
                    </a:r>
                  </a:p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D. BLUMENTHAL / A. SAINT-EVE</a:t>
                    </a:r>
                    <a:r>
                      <a: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	       </a:t>
                    </a:r>
                    <a:r>
                      <a:rPr kumimoji="0" lang="en-GB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         </a:t>
                    </a:r>
                    <a:r>
                      <a: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12 titulaires</a:t>
                    </a:r>
                  </a:p>
                </p:txBody>
              </p:sp>
              <p:sp>
                <p:nvSpPr>
                  <p:cNvPr id="141" name="Rectangle à coins arrondis 84">
                    <a:extLst>
                      <a:ext uri="{FF2B5EF4-FFF2-40B4-BE49-F238E27FC236}">
                        <a16:creationId xmlns:a16="http://schemas.microsoft.com/office/drawing/2014/main" id="{034013DA-FAAA-4F04-8B15-85AA648D16BE}"/>
                      </a:ext>
                    </a:extLst>
                  </p:cNvPr>
                  <p:cNvSpPr/>
                  <p:nvPr/>
                </p:nvSpPr>
                <p:spPr>
                  <a:xfrm>
                    <a:off x="12983" y="3748728"/>
                    <a:ext cx="3277200" cy="536289"/>
                  </a:xfrm>
                  <a:prstGeom prst="roundRect">
                    <a:avLst/>
                  </a:prstGeom>
                  <a:ln w="28575"/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Modélisation et ingénierie par le calcul (ModIC)</a:t>
                    </a:r>
                  </a:p>
                  <a:p>
                    <a:pPr marL="0" marR="0" lvl="0" indent="0" algn="l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GB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C. TRELEA / E. BERNUAU</a:t>
                    </a:r>
                    <a:r>
                      <a: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	                11 titulaires</a:t>
                    </a:r>
                  </a:p>
                </p:txBody>
              </p:sp>
              <p:grpSp>
                <p:nvGrpSpPr>
                  <p:cNvPr id="196" name="Groupe 195">
                    <a:extLst>
                      <a:ext uri="{FF2B5EF4-FFF2-40B4-BE49-F238E27FC236}">
                        <a16:creationId xmlns:a16="http://schemas.microsoft.com/office/drawing/2014/main" id="{05F214BB-623B-44A8-BE89-1769B884E261}"/>
                      </a:ext>
                    </a:extLst>
                  </p:cNvPr>
                  <p:cNvGrpSpPr/>
                  <p:nvPr/>
                </p:nvGrpSpPr>
                <p:grpSpPr>
                  <a:xfrm>
                    <a:off x="3281366" y="1561427"/>
                    <a:ext cx="1378818" cy="4568009"/>
                    <a:chOff x="3267819" y="1612066"/>
                    <a:chExt cx="1378818" cy="4568009"/>
                  </a:xfrm>
                </p:grpSpPr>
                <p:grpSp>
                  <p:nvGrpSpPr>
                    <p:cNvPr id="195" name="Groupe 194">
                      <a:extLst>
                        <a:ext uri="{FF2B5EF4-FFF2-40B4-BE49-F238E27FC236}">
                          <a16:creationId xmlns:a16="http://schemas.microsoft.com/office/drawing/2014/main" id="{192237FF-11A6-4610-8906-418A0CDFE4F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276636" y="1612066"/>
                      <a:ext cx="1370001" cy="4568009"/>
                      <a:chOff x="3276636" y="1612066"/>
                      <a:chExt cx="1370001" cy="4568009"/>
                    </a:xfrm>
                  </p:grpSpPr>
                  <p:cxnSp>
                    <p:nvCxnSpPr>
                      <p:cNvPr id="87" name="Connecteur droit 86"/>
                      <p:cNvCxnSpPr>
                        <a:cxnSpLocks/>
                        <a:stCxn id="79" idx="1"/>
                      </p:cNvCxnSpPr>
                      <p:nvPr/>
                    </p:nvCxnSpPr>
                    <p:spPr>
                      <a:xfrm flipH="1">
                        <a:off x="4034396" y="5219857"/>
                        <a:ext cx="602273" cy="0"/>
                      </a:xfrm>
                      <a:prstGeom prst="line">
                        <a:avLst/>
                      </a:prstGeom>
                      <a:ln w="19050"/>
                    </p:spPr>
                    <p:style>
                      <a:lnRef idx="1">
                        <a:schemeClr val="accent4"/>
                      </a:lnRef>
                      <a:fillRef idx="0">
                        <a:schemeClr val="accent4"/>
                      </a:fillRef>
                      <a:effectRef idx="0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4" name="Connecteur droit 83"/>
                      <p:cNvCxnSpPr>
                        <a:cxnSpLocks/>
                        <a:endCxn id="22" idx="1"/>
                      </p:cNvCxnSpPr>
                      <p:nvPr/>
                    </p:nvCxnSpPr>
                    <p:spPr>
                      <a:xfrm>
                        <a:off x="4034396" y="5900614"/>
                        <a:ext cx="602274" cy="1"/>
                      </a:xfrm>
                      <a:prstGeom prst="line">
                        <a:avLst/>
                      </a:prstGeom>
                      <a:ln w="19050"/>
                    </p:spPr>
                    <p:style>
                      <a:lnRef idx="1">
                        <a:schemeClr val="accent4"/>
                      </a:lnRef>
                      <a:fillRef idx="0">
                        <a:schemeClr val="accent4"/>
                      </a:fillRef>
                      <a:effectRef idx="0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55" name="Groupe 54">
                        <a:extLst>
                          <a:ext uri="{FF2B5EF4-FFF2-40B4-BE49-F238E27FC236}">
                            <a16:creationId xmlns:a16="http://schemas.microsoft.com/office/drawing/2014/main" id="{5FD3815D-765E-4781-84BB-1149247B8F5B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3276636" y="1612066"/>
                        <a:ext cx="758845" cy="4568009"/>
                        <a:chOff x="4040779" y="1728951"/>
                        <a:chExt cx="758845" cy="4254573"/>
                      </a:xfrm>
                    </p:grpSpPr>
                    <p:cxnSp>
                      <p:nvCxnSpPr>
                        <p:cNvPr id="25" name="Connecteur en angle 94">
                          <a:extLst>
                            <a:ext uri="{FF2B5EF4-FFF2-40B4-BE49-F238E27FC236}">
                              <a16:creationId xmlns:a16="http://schemas.microsoft.com/office/drawing/2014/main" id="{2A266022-ED61-4D48-B984-CEDA176FF5C3}"/>
                            </a:ext>
                          </a:extLst>
                        </p:cNvPr>
                        <p:cNvCxnSpPr>
                          <a:cxnSpLocks/>
                          <a:stCxn id="5" idx="2"/>
                          <a:endCxn id="18" idx="3"/>
                        </p:cNvCxnSpPr>
                        <p:nvPr/>
                      </p:nvCxnSpPr>
                      <p:spPr>
                        <a:xfrm rot="5400000">
                          <a:off x="2297378" y="3481278"/>
                          <a:ext cx="4254573" cy="749919"/>
                        </a:xfrm>
                        <a:prstGeom prst="bentConnector2">
                          <a:avLst/>
                        </a:prstGeom>
                        <a:ln w="19050">
                          <a:solidFill>
                            <a:srgbClr val="FFC00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24" name="Connecteur droit 123">
                          <a:extLst>
                            <a:ext uri="{FF2B5EF4-FFF2-40B4-BE49-F238E27FC236}">
                              <a16:creationId xmlns:a16="http://schemas.microsoft.com/office/drawing/2014/main" id="{38F30369-3704-4F10-98CC-7AC8D24F8B74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4054326" y="4642819"/>
                          <a:ext cx="744214" cy="0"/>
                        </a:xfrm>
                        <a:prstGeom prst="line">
                          <a:avLst/>
                        </a:prstGeom>
                        <a:ln w="19050"/>
                      </p:spPr>
                      <p:style>
                        <a:lnRef idx="1">
                          <a:schemeClr val="accent4"/>
                        </a:lnRef>
                        <a:fillRef idx="0">
                          <a:schemeClr val="accent4"/>
                        </a:fillRef>
                        <a:effectRef idx="0">
                          <a:schemeClr val="accent4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25" name="Connecteur droit 124">
                          <a:extLst>
                            <a:ext uri="{FF2B5EF4-FFF2-40B4-BE49-F238E27FC236}">
                              <a16:creationId xmlns:a16="http://schemas.microsoft.com/office/drawing/2014/main" id="{7BF50CA7-67C9-422B-B412-66D317D6A2CD}"/>
                            </a:ext>
                          </a:extLst>
                        </p:cNvPr>
                        <p:cNvCxnSpPr>
                          <a:cxnSpLocks/>
                          <a:stCxn id="141" idx="3"/>
                        </p:cNvCxnSpPr>
                        <p:nvPr/>
                      </p:nvCxnSpPr>
                      <p:spPr>
                        <a:xfrm flipV="1">
                          <a:off x="4040779" y="4009759"/>
                          <a:ext cx="757761" cy="6156"/>
                        </a:xfrm>
                        <a:prstGeom prst="line">
                          <a:avLst/>
                        </a:prstGeom>
                        <a:ln w="19050"/>
                      </p:spPr>
                      <p:style>
                        <a:lnRef idx="1">
                          <a:schemeClr val="accent4"/>
                        </a:lnRef>
                        <a:fillRef idx="0">
                          <a:schemeClr val="accent4"/>
                        </a:fillRef>
                        <a:effectRef idx="0">
                          <a:schemeClr val="accent4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26" name="Connecteur droit 125">
                          <a:extLst>
                            <a:ext uri="{FF2B5EF4-FFF2-40B4-BE49-F238E27FC236}">
                              <a16:creationId xmlns:a16="http://schemas.microsoft.com/office/drawing/2014/main" id="{B81284C7-95EE-4D4C-8A9F-1C992BA1C10B}"/>
                            </a:ext>
                          </a:extLst>
                        </p:cNvPr>
                        <p:cNvCxnSpPr>
                          <a:cxnSpLocks/>
                          <a:stCxn id="139" idx="3"/>
                        </p:cNvCxnSpPr>
                        <p:nvPr/>
                      </p:nvCxnSpPr>
                      <p:spPr>
                        <a:xfrm>
                          <a:off x="4040779" y="3355462"/>
                          <a:ext cx="757761" cy="0"/>
                        </a:xfrm>
                        <a:prstGeom prst="line">
                          <a:avLst/>
                        </a:prstGeom>
                        <a:ln w="19050"/>
                      </p:spPr>
                      <p:style>
                        <a:lnRef idx="1">
                          <a:schemeClr val="accent4"/>
                        </a:lnRef>
                        <a:fillRef idx="0">
                          <a:schemeClr val="accent4"/>
                        </a:fillRef>
                        <a:effectRef idx="0">
                          <a:schemeClr val="accent4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44" name="Connecteur droit 143">
                        <a:extLst>
                          <a:ext uri="{FF2B5EF4-FFF2-40B4-BE49-F238E27FC236}">
                            <a16:creationId xmlns:a16="http://schemas.microsoft.com/office/drawing/2014/main" id="{736F4FD0-C249-49C4-86F5-7120D5CAE20C}"/>
                          </a:ext>
                        </a:extLst>
                      </p:cNvPr>
                      <p:cNvCxnSpPr>
                        <a:cxnSpLocks/>
                        <a:stCxn id="21" idx="1"/>
                      </p:cNvCxnSpPr>
                      <p:nvPr/>
                    </p:nvCxnSpPr>
                    <p:spPr>
                      <a:xfrm flipH="1">
                        <a:off x="4034396" y="4542827"/>
                        <a:ext cx="612241" cy="3941"/>
                      </a:xfrm>
                      <a:prstGeom prst="line">
                        <a:avLst/>
                      </a:prstGeom>
                      <a:ln w="19050"/>
                    </p:spPr>
                    <p:style>
                      <a:lnRef idx="1">
                        <a:schemeClr val="accent4"/>
                      </a:lnRef>
                      <a:fillRef idx="0">
                        <a:schemeClr val="accent4"/>
                      </a:fillRef>
                      <a:effectRef idx="0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84" name="Connecteur droit 183">
                      <a:extLst>
                        <a:ext uri="{FF2B5EF4-FFF2-40B4-BE49-F238E27FC236}">
                          <a16:creationId xmlns:a16="http://schemas.microsoft.com/office/drawing/2014/main" id="{8BFDD712-4679-4FB6-9FFB-74812711691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3267819" y="5460338"/>
                      <a:ext cx="766577" cy="1"/>
                    </a:xfrm>
                    <a:prstGeom prst="line">
                      <a:avLst/>
                    </a:prstGeom>
                    <a:ln w="19050"/>
                  </p:spPr>
                  <p:style>
                    <a:lnRef idx="1">
                      <a:schemeClr val="accent4"/>
                    </a:lnRef>
                    <a:fillRef idx="0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  <p:sp>
            <p:nvSpPr>
              <p:cNvPr id="96" name="Rectangle à coins arrondis 46">
                <a:extLst>
                  <a:ext uri="{FF2B5EF4-FFF2-40B4-BE49-F238E27FC236}">
                    <a16:creationId xmlns:a16="http://schemas.microsoft.com/office/drawing/2014/main" id="{F8E2D744-852E-48B2-8ECB-8C9664FAD524}"/>
                  </a:ext>
                </a:extLst>
              </p:cNvPr>
              <p:cNvSpPr/>
              <p:nvPr/>
            </p:nvSpPr>
            <p:spPr>
              <a:xfrm>
                <a:off x="568683" y="1925651"/>
                <a:ext cx="2361130" cy="487558"/>
              </a:xfrm>
              <a:prstGeom prst="roundRect">
                <a:avLst/>
              </a:prstGeom>
              <a:noFill/>
              <a:ln w="28575">
                <a:solidFill>
                  <a:schemeClr val="accent2"/>
                </a:solidFill>
              </a:ln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1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Informatique</a:t>
                </a: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100" dirty="0">
                    <a:solidFill>
                      <a:prstClr val="black"/>
                    </a:solidFill>
                    <a:latin typeface="Calibri"/>
                  </a:rPr>
                  <a:t>R. HEMON / Y-M. SAVY     2 titulaires</a:t>
                </a:r>
                <a:endParaRPr kumimoji="0" lang="en-GB" sz="110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grpSp>
            <p:nvGrpSpPr>
              <p:cNvPr id="14" name="Groupe 13">
                <a:extLst>
                  <a:ext uri="{FF2B5EF4-FFF2-40B4-BE49-F238E27FC236}">
                    <a16:creationId xmlns:a16="http://schemas.microsoft.com/office/drawing/2014/main" id="{7D76B45E-B6F7-4AD9-9593-B54DD6BAFBCE}"/>
                  </a:ext>
                </a:extLst>
              </p:cNvPr>
              <p:cNvGrpSpPr/>
              <p:nvPr/>
            </p:nvGrpSpPr>
            <p:grpSpPr>
              <a:xfrm>
                <a:off x="237049" y="1297713"/>
                <a:ext cx="334404" cy="1385008"/>
                <a:chOff x="234279" y="1281669"/>
                <a:chExt cx="334404" cy="1385008"/>
              </a:xfrm>
            </p:grpSpPr>
            <p:grpSp>
              <p:nvGrpSpPr>
                <p:cNvPr id="211" name="Groupe 210">
                  <a:extLst>
                    <a:ext uri="{FF2B5EF4-FFF2-40B4-BE49-F238E27FC236}">
                      <a16:creationId xmlns:a16="http://schemas.microsoft.com/office/drawing/2014/main" id="{B89EB1D9-91B7-4D1F-B63D-9900FBC5526A}"/>
                    </a:ext>
                  </a:extLst>
                </p:cNvPr>
                <p:cNvGrpSpPr/>
                <p:nvPr/>
              </p:nvGrpSpPr>
              <p:grpSpPr>
                <a:xfrm>
                  <a:off x="240586" y="1281669"/>
                  <a:ext cx="328097" cy="1385008"/>
                  <a:chOff x="246490" y="1427857"/>
                  <a:chExt cx="328097" cy="1385008"/>
                </a:xfrm>
              </p:grpSpPr>
              <p:cxnSp>
                <p:nvCxnSpPr>
                  <p:cNvPr id="202" name="Connecteur droit 201">
                    <a:extLst>
                      <a:ext uri="{FF2B5EF4-FFF2-40B4-BE49-F238E27FC236}">
                        <a16:creationId xmlns:a16="http://schemas.microsoft.com/office/drawing/2014/main" id="{52D82C1A-BD74-44CC-BFF0-FC5AE53175D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46490" y="1427857"/>
                    <a:ext cx="0" cy="1385008"/>
                  </a:xfrm>
                  <a:prstGeom prst="line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 w="19050">
                    <a:solidFill>
                      <a:schemeClr val="accent2"/>
                    </a:solidFill>
                  </a:ln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203" name="Connecteur droit 202">
                    <a:extLst>
                      <a:ext uri="{FF2B5EF4-FFF2-40B4-BE49-F238E27FC236}">
                        <a16:creationId xmlns:a16="http://schemas.microsoft.com/office/drawing/2014/main" id="{61737A7C-A040-4B15-9DF7-52ADC83D072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46490" y="2812865"/>
                    <a:ext cx="315484" cy="0"/>
                  </a:xfrm>
                  <a:prstGeom prst="line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 w="19050">
                    <a:solidFill>
                      <a:schemeClr val="accent2"/>
                    </a:solidFill>
                  </a:ln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</p:cxnSp>
              <p:cxnSp>
                <p:nvCxnSpPr>
                  <p:cNvPr id="210" name="Connecteur droit 209">
                    <a:extLst>
                      <a:ext uri="{FF2B5EF4-FFF2-40B4-BE49-F238E27FC236}">
                        <a16:creationId xmlns:a16="http://schemas.microsoft.com/office/drawing/2014/main" id="{FF37DCCA-DD5F-4089-B05B-05A41FCD823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46490" y="1761768"/>
                    <a:ext cx="328097" cy="0"/>
                  </a:xfrm>
                  <a:prstGeom prst="line">
                    <a:avLst/>
                  </a:prstGeom>
                  <a:solidFill>
                    <a:schemeClr val="accent2">
                      <a:lumMod val="20000"/>
                      <a:lumOff val="80000"/>
                    </a:schemeClr>
                  </a:solidFill>
                  <a:ln w="19050">
                    <a:solidFill>
                      <a:schemeClr val="accent2"/>
                    </a:solidFill>
                  </a:ln>
                </p:spPr>
                <p:style>
                  <a:lnRef idx="2">
                    <a:schemeClr val="accent4"/>
                  </a:lnRef>
                  <a:fillRef idx="1">
                    <a:schemeClr val="lt1"/>
                  </a:fillRef>
                  <a:effectRef idx="0">
                    <a:schemeClr val="accent4"/>
                  </a:effectRef>
                  <a:fontRef idx="minor">
                    <a:schemeClr val="dk1"/>
                  </a:fontRef>
                </p:style>
              </p:cxnSp>
            </p:grpSp>
            <p:cxnSp>
              <p:nvCxnSpPr>
                <p:cNvPr id="104" name="Connecteur droit 103">
                  <a:extLst>
                    <a:ext uri="{FF2B5EF4-FFF2-40B4-BE49-F238E27FC236}">
                      <a16:creationId xmlns:a16="http://schemas.microsoft.com/office/drawing/2014/main" id="{CB65348B-D529-4073-8010-23A4088BEF4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34279" y="2132044"/>
                  <a:ext cx="328097" cy="0"/>
                </a:xfrm>
                <a:prstGeom prst="line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19050">
                  <a:solidFill>
                    <a:schemeClr val="accent2"/>
                  </a:solidFill>
                </a:ln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</p:cxnSp>
          </p:grpSp>
          <p:sp>
            <p:nvSpPr>
              <p:cNvPr id="2" name="Rectangle : coins arrondis 1">
                <a:extLst>
                  <a:ext uri="{FF2B5EF4-FFF2-40B4-BE49-F238E27FC236}">
                    <a16:creationId xmlns:a16="http://schemas.microsoft.com/office/drawing/2014/main" id="{49D51E36-BB2B-4B53-83FC-F718B0288F7F}"/>
                  </a:ext>
                </a:extLst>
              </p:cNvPr>
              <p:cNvSpPr/>
              <p:nvPr/>
            </p:nvSpPr>
            <p:spPr>
              <a:xfrm>
                <a:off x="5647553" y="1448906"/>
                <a:ext cx="262637" cy="1745606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2F528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fr-FR" sz="1100" b="1" dirty="0">
                    <a:solidFill>
                      <a:schemeClr val="tx1"/>
                    </a:solidFill>
                  </a:rPr>
                  <a:t>Missions collectives</a:t>
                </a:r>
              </a:p>
            </p:txBody>
          </p:sp>
          <p:sp>
            <p:nvSpPr>
              <p:cNvPr id="105" name="Rectangle : coins arrondis 104">
                <a:extLst>
                  <a:ext uri="{FF2B5EF4-FFF2-40B4-BE49-F238E27FC236}">
                    <a16:creationId xmlns:a16="http://schemas.microsoft.com/office/drawing/2014/main" id="{4E93DE03-A472-4EAB-8CBD-78E3495BF3E9}"/>
                  </a:ext>
                </a:extLst>
              </p:cNvPr>
              <p:cNvSpPr/>
              <p:nvPr/>
            </p:nvSpPr>
            <p:spPr>
              <a:xfrm>
                <a:off x="8581995" y="2481998"/>
                <a:ext cx="262637" cy="1117486"/>
              </a:xfrm>
              <a:prstGeom prst="roundRect">
                <a:avLst/>
              </a:prstGeom>
              <a:solidFill>
                <a:srgbClr val="F2DCE2"/>
              </a:solidFill>
              <a:ln w="28575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vert270" rtlCol="0" anchor="ctr"/>
              <a:lstStyle/>
              <a:p>
                <a:pPr algn="ctr"/>
                <a:r>
                  <a:rPr lang="fr-FR" sz="1100" b="1" dirty="0">
                    <a:solidFill>
                      <a:srgbClr val="C00000"/>
                    </a:solidFill>
                  </a:rPr>
                  <a:t>Conseils </a:t>
                </a:r>
              </a:p>
            </p:txBody>
          </p:sp>
        </p:grpSp>
        <p:pic>
          <p:nvPicPr>
            <p:cNvPr id="1026" name="Picture 2" descr="Logo principal Ferments du Futur 2">
              <a:extLst>
                <a:ext uri="{FF2B5EF4-FFF2-40B4-BE49-F238E27FC236}">
                  <a16:creationId xmlns:a16="http://schemas.microsoft.com/office/drawing/2014/main" id="{D7F232CD-53F0-42BF-964D-DA96FE61D5E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46526" y="4857921"/>
              <a:ext cx="638585" cy="3735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7" name="ZoneTexte 106">
            <a:extLst>
              <a:ext uri="{FF2B5EF4-FFF2-40B4-BE49-F238E27FC236}">
                <a16:creationId xmlns:a16="http://schemas.microsoft.com/office/drawing/2014/main" id="{5C2A58EC-3FC5-4DE5-BF66-0E675D550EAD}"/>
              </a:ext>
            </a:extLst>
          </p:cNvPr>
          <p:cNvSpPr txBox="1"/>
          <p:nvPr/>
        </p:nvSpPr>
        <p:spPr>
          <a:xfrm>
            <a:off x="9123490" y="6661348"/>
            <a:ext cx="3119765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defRPr/>
            </a:pPr>
            <a:r>
              <a:rPr lang="fr-FR" sz="700" dirty="0"/>
              <a:t>Ne sont pas comptabilisé : éméritat (x5), en détachement (x1), les apprentis (x2)</a:t>
            </a:r>
          </a:p>
        </p:txBody>
      </p:sp>
      <p:sp>
        <p:nvSpPr>
          <p:cNvPr id="110" name="ZoneTexte 109">
            <a:extLst>
              <a:ext uri="{FF2B5EF4-FFF2-40B4-BE49-F238E27FC236}">
                <a16:creationId xmlns:a16="http://schemas.microsoft.com/office/drawing/2014/main" id="{59B23FAA-80F4-4317-80D5-4598C798A34C}"/>
              </a:ext>
            </a:extLst>
          </p:cNvPr>
          <p:cNvSpPr txBox="1"/>
          <p:nvPr/>
        </p:nvSpPr>
        <p:spPr>
          <a:xfrm>
            <a:off x="8996157" y="4110752"/>
            <a:ext cx="3106414" cy="253916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lang="en-GB" sz="1050" b="1" dirty="0">
                <a:solidFill>
                  <a:schemeClr val="accent1"/>
                </a:solidFill>
                <a:latin typeface="Calibri (Corps)"/>
              </a:rPr>
              <a:t>162</a:t>
            </a:r>
            <a:r>
              <a:rPr lang="en-GB" sz="1050" b="1" dirty="0">
                <a:solidFill>
                  <a:schemeClr val="tx1"/>
                </a:solidFill>
                <a:latin typeface="Calibri (Corps)"/>
              </a:rPr>
              <a:t> </a:t>
            </a:r>
            <a:r>
              <a:rPr lang="en-GB" sz="1050" dirty="0">
                <a:solidFill>
                  <a:schemeClr val="tx1"/>
                </a:solidFill>
                <a:latin typeface="Calibri (Corps)"/>
              </a:rPr>
              <a:t>membres dans l’unité SAYFOOD au 01/09/2025</a:t>
            </a:r>
          </a:p>
        </p:txBody>
      </p:sp>
    </p:spTree>
    <p:extLst>
      <p:ext uri="{BB962C8B-B14F-4D97-AF65-F5344CB8AC3E}">
        <p14:creationId xmlns:p14="http://schemas.microsoft.com/office/powerpoint/2010/main" val="3620461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1B7E1029-644C-4615-AF53-3A8283783B90}"/>
              </a:ext>
            </a:extLst>
          </p:cNvPr>
          <p:cNvSpPr txBox="1"/>
          <p:nvPr/>
        </p:nvSpPr>
        <p:spPr>
          <a:xfrm>
            <a:off x="3070915" y="-3104"/>
            <a:ext cx="5703637" cy="5001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71450">
              <a:contourClr>
                <a:schemeClr val="tx1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UMR 0782 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61003B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Say</a:t>
            </a: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39AA35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Food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Paris-</a:t>
            </a:r>
            <a:r>
              <a:rPr kumimoji="0" lang="en-US" sz="10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Saclay</a:t>
            </a:r>
            <a:r>
              <a:rPr kumimoji="0" lang="en-US" sz="1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Food and Bioproduct Engineering</a:t>
            </a:r>
            <a:endParaRPr kumimoji="0" lang="fr-FR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24981320-AD14-4355-BFF2-BB847BF8F392}"/>
              </a:ext>
            </a:extLst>
          </p:cNvPr>
          <p:cNvGrpSpPr/>
          <p:nvPr/>
        </p:nvGrpSpPr>
        <p:grpSpPr>
          <a:xfrm>
            <a:off x="85476" y="64637"/>
            <a:ext cx="12044824" cy="6785669"/>
            <a:chOff x="85476" y="64637"/>
            <a:chExt cx="12044824" cy="6785669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95B9A898-875A-4BD3-B479-629C6292CE57}"/>
                </a:ext>
              </a:extLst>
            </p:cNvPr>
            <p:cNvSpPr/>
            <p:nvPr/>
          </p:nvSpPr>
          <p:spPr>
            <a:xfrm>
              <a:off x="7347922" y="912200"/>
              <a:ext cx="4734099" cy="51263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rgbClr val="99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DDDC708A-2F57-4E66-A201-DD2919DBC07A}"/>
                </a:ext>
              </a:extLst>
            </p:cNvPr>
            <p:cNvSpPr txBox="1"/>
            <p:nvPr/>
          </p:nvSpPr>
          <p:spPr>
            <a:xfrm flipH="1">
              <a:off x="10745034" y="6037965"/>
              <a:ext cx="129216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MAJ : 01/09/2025</a:t>
              </a:r>
              <a:endPara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C972EFE6-F89B-4EEC-871A-2B6E441D879E}"/>
                </a:ext>
              </a:extLst>
            </p:cNvPr>
            <p:cNvSpPr txBox="1"/>
            <p:nvPr/>
          </p:nvSpPr>
          <p:spPr>
            <a:xfrm>
              <a:off x="5064397" y="6605814"/>
              <a:ext cx="6665785" cy="230832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Légende par tutelles et partenaires académiques : </a:t>
              </a:r>
              <a:r>
                <a:rPr kumimoji="0" lang="fr-FR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39AA35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INRAE</a:t>
              </a:r>
              <a:r>
                <a:rPr kumimoji="0" lang="fr-FR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/ AgroParisTech / </a:t>
              </a:r>
              <a:r>
                <a:rPr kumimoji="0" lang="fr-FR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5B9BD5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CNAM à Paris</a:t>
              </a:r>
              <a:r>
                <a:rPr kumimoji="0" lang="fr-FR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fr-FR" sz="9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rPr>
                <a:t>/</a:t>
              </a:r>
              <a:r>
                <a:rPr kumimoji="0" lang="fr-FR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62003C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Univ Paris Saclay </a:t>
              </a:r>
              <a:r>
                <a:rPr kumimoji="0" lang="fr-FR" sz="9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rPr>
                <a:t>/ </a:t>
              </a:r>
              <a:r>
                <a:rPr kumimoji="0" lang="fr-FR" sz="9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ESA</a:t>
              </a:r>
              <a:r>
                <a:rPr kumimoji="0" lang="fr-FR" sz="900" b="1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fr-FR" sz="900" b="1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rPr>
                <a:t>/ </a:t>
              </a:r>
              <a:r>
                <a:rPr kumimoji="0" lang="fr-FR" sz="900" b="1" i="1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Calibri"/>
                  <a:ea typeface="+mn-ea"/>
                  <a:cs typeface="+mn-cs"/>
                </a:rPr>
                <a:t>Éméritat (en italique)</a:t>
              </a:r>
              <a:endParaRPr kumimoji="0" lang="fr-FR" sz="9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00000000-0008-0000-0000-000002000000}"/>
                </a:ext>
              </a:extLst>
            </p:cNvPr>
            <p:cNvSpPr/>
            <p:nvPr/>
          </p:nvSpPr>
          <p:spPr>
            <a:xfrm>
              <a:off x="90984" y="6619474"/>
              <a:ext cx="2328944" cy="2308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kumimoji="0" lang="fr-FR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Détachement </a:t>
              </a:r>
              <a:r>
                <a:rPr kumimoji="0" lang="fr-FR" sz="9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: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9AA35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MICHON Camille (Pr INRAE)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900" b="0" i="0" u="none" strike="noStrike" kern="1200" cap="none" spc="0" normalizeH="0" baseline="0" noProof="0" dirty="0">
                <a:ln>
                  <a:noFill/>
                </a:ln>
                <a:solidFill>
                  <a:srgbClr val="39AA35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CE7587FB-857D-42A0-B265-21524EA2BB49}"/>
                </a:ext>
              </a:extLst>
            </p:cNvPr>
            <p:cNvSpPr txBox="1"/>
            <p:nvPr/>
          </p:nvSpPr>
          <p:spPr>
            <a:xfrm>
              <a:off x="4042659" y="486666"/>
              <a:ext cx="4106681" cy="369332"/>
            </a:xfrm>
            <a:prstGeom prst="rect">
              <a:avLst/>
            </a:prstGeom>
            <a:solidFill>
              <a:srgbClr val="F7FDFD"/>
            </a:solidFill>
            <a:ln w="19050">
              <a:solidFill>
                <a:srgbClr val="2FD1C2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Directrice d’unité : 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9AA35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BONAZZI Catherine</a:t>
              </a:r>
              <a:endParaRPr kumimoji="0" lang="fr-FR" sz="900" b="1" i="0" u="none" strike="noStrike" kern="1200" cap="none" spc="0" normalizeH="0" baseline="0" noProof="0" dirty="0">
                <a:ln>
                  <a:noFill/>
                </a:ln>
                <a:solidFill>
                  <a:srgbClr val="39AA35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Directeurs adjoints 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: ATHÈS Violaine, 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9AA35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BONNARME Pascal</a:t>
              </a: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, MAILLARD Marie-Noëlle</a:t>
              </a:r>
            </a:p>
          </p:txBody>
        </p:sp>
        <p:grpSp>
          <p:nvGrpSpPr>
            <p:cNvPr id="30" name="Groupe 29">
              <a:extLst>
                <a:ext uri="{FF2B5EF4-FFF2-40B4-BE49-F238E27FC236}">
                  <a16:creationId xmlns:a16="http://schemas.microsoft.com/office/drawing/2014/main" id="{62784AA4-C641-4A2C-AE69-738F0D85CDB8}"/>
                </a:ext>
              </a:extLst>
            </p:cNvPr>
            <p:cNvGrpSpPr/>
            <p:nvPr/>
          </p:nvGrpSpPr>
          <p:grpSpPr>
            <a:xfrm>
              <a:off x="6096000" y="1493530"/>
              <a:ext cx="2015519" cy="4967986"/>
              <a:chOff x="4083839" y="1474399"/>
              <a:chExt cx="2015519" cy="4967986"/>
            </a:xfrm>
          </p:grpSpPr>
          <p:sp>
            <p:nvSpPr>
              <p:cNvPr id="47" name="Rectangle : coins arrondis 46">
                <a:extLst>
                  <a:ext uri="{FF2B5EF4-FFF2-40B4-BE49-F238E27FC236}">
                    <a16:creationId xmlns:a16="http://schemas.microsoft.com/office/drawing/2014/main" id="{751B1D85-A53E-4170-AD86-C5C2D96E289C}"/>
                  </a:ext>
                </a:extLst>
              </p:cNvPr>
              <p:cNvSpPr/>
              <p:nvPr/>
            </p:nvSpPr>
            <p:spPr>
              <a:xfrm>
                <a:off x="4177614" y="1956480"/>
                <a:ext cx="1808998" cy="4485905"/>
              </a:xfrm>
              <a:prstGeom prst="roundRect">
                <a:avLst/>
              </a:prstGeom>
              <a:noFill/>
              <a:ln w="1905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0D4BF23C-36DB-4B04-B48F-20A7BAF6297D}"/>
                  </a:ext>
                </a:extLst>
              </p:cNvPr>
              <p:cNvSpPr txBox="1"/>
              <p:nvPr/>
            </p:nvSpPr>
            <p:spPr>
              <a:xfrm>
                <a:off x="4210247" y="1474399"/>
                <a:ext cx="1811694" cy="47705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9050">
                <a:solidFill>
                  <a:schemeClr val="accent4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IHAC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Responsable : BLUMENTHAL David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Resp. adjoint : SAINT-EVE Anne</a:t>
                </a:r>
              </a:p>
            </p:txBody>
          </p:sp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08016C28-47C2-4CBD-AC28-C2DA9D236780}"/>
                  </a:ext>
                </a:extLst>
              </p:cNvPr>
              <p:cNvSpPr txBox="1"/>
              <p:nvPr/>
            </p:nvSpPr>
            <p:spPr>
              <a:xfrm>
                <a:off x="4083839" y="2002424"/>
                <a:ext cx="2015519" cy="1754326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BLUMENTHAL David (MC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9AA35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ESPINOSA Lucy (CR INRAE)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9AA35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FOREST David (TR INRAE)</a:t>
                </a:r>
              </a:p>
              <a:p>
                <a:pPr algn="ctr">
                  <a:defRPr/>
                </a:pPr>
                <a:r>
                  <a:rPr lang="fr-FR" sz="900" dirty="0">
                    <a:solidFill>
                      <a:srgbClr val="39AA35"/>
                    </a:solidFill>
                  </a:rPr>
                  <a:t>GRENIER Maxime (IE INRAE)</a:t>
                </a:r>
              </a:p>
              <a:p>
                <a:pPr lvl="0" algn="ctr">
                  <a:defRPr/>
                </a:pPr>
                <a:r>
                  <a:rPr lang="fr-FR" sz="900" dirty="0">
                    <a:solidFill>
                      <a:prstClr val="black"/>
                    </a:solidFill>
                  </a:rPr>
                  <a:t>GUENARD LAMPRON Valérie (MC APT)</a:t>
                </a:r>
              </a:p>
              <a:p>
                <a:pPr algn="ctr"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9AA35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IZZET Adrien (CR INRAE)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MASSON Marine (MC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9AA35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PÉNICAUD Caroline (DR INRAE)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9AA35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RAMAIOLI Marco (DR INRAE)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REGOURD Anne (TFR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SAINT-EVE Anne (Pr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YANNOU LE BRIS Gwenola (Pr APT)</a:t>
                </a:r>
              </a:p>
            </p:txBody>
          </p:sp>
        </p:grp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5EA8ED20-957A-461D-86F1-F84E335F015F}"/>
                </a:ext>
              </a:extLst>
            </p:cNvPr>
            <p:cNvSpPr txBox="1"/>
            <p:nvPr/>
          </p:nvSpPr>
          <p:spPr>
            <a:xfrm>
              <a:off x="10339035" y="3947504"/>
              <a:ext cx="1665603" cy="646331"/>
            </a:xfrm>
            <a:prstGeom prst="rect">
              <a:avLst/>
            </a:prstGeom>
            <a:noFill/>
            <a:ln w="9525">
              <a:solidFill>
                <a:schemeClr val="accent4">
                  <a:lumMod val="60000"/>
                  <a:lumOff val="40000"/>
                </a:schemeClr>
              </a:solidFill>
              <a:prstDash val="dash"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Rattachement partiel à la Halle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BERLAND Sophie (IR APT)</a:t>
              </a:r>
            </a:p>
            <a:p>
              <a:pPr algn="ctr"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DELETTRE Jérôme (IE APT)</a:t>
              </a:r>
              <a:r>
                <a:rPr lang="fr-FR" sz="900" dirty="0">
                  <a:solidFill>
                    <a:srgbClr val="39AA35"/>
                  </a:solidFill>
                </a:rPr>
                <a:t> </a:t>
              </a:r>
            </a:p>
            <a:p>
              <a:pPr algn="ctr">
                <a:defRPr/>
              </a:pPr>
              <a:r>
                <a:rPr lang="fr-FR" sz="900" dirty="0">
                  <a:solidFill>
                    <a:srgbClr val="39AA35"/>
                  </a:solidFill>
                </a:rPr>
                <a:t>SAVY Yves Michel (TR INRAE)</a:t>
              </a:r>
            </a:p>
          </p:txBody>
        </p:sp>
        <p:sp>
          <p:nvSpPr>
            <p:cNvPr id="19" name="ZoneTexte 18">
              <a:extLst>
                <a:ext uri="{FF2B5EF4-FFF2-40B4-BE49-F238E27FC236}">
                  <a16:creationId xmlns:a16="http://schemas.microsoft.com/office/drawing/2014/main" id="{649351E1-4581-4767-93EA-AA2118C471A7}"/>
                </a:ext>
              </a:extLst>
            </p:cNvPr>
            <p:cNvSpPr txBox="1"/>
            <p:nvPr/>
          </p:nvSpPr>
          <p:spPr>
            <a:xfrm>
              <a:off x="10236181" y="5236764"/>
              <a:ext cx="1854903" cy="2308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9AA35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RAKOTOSON Michard (IR INRAE)</a:t>
              </a:r>
              <a:endParaRPr kumimoji="0" lang="fr-FR" sz="700" b="0" i="0" u="none" strike="noStrike" kern="1200" cap="none" spc="0" normalizeH="0" baseline="0" noProof="0" dirty="0">
                <a:ln>
                  <a:noFill/>
                </a:ln>
                <a:solidFill>
                  <a:srgbClr val="39AA35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5E106640-3F0C-44A1-9E67-6F0442F75DE4}"/>
                </a:ext>
              </a:extLst>
            </p:cNvPr>
            <p:cNvSpPr txBox="1"/>
            <p:nvPr/>
          </p:nvSpPr>
          <p:spPr>
            <a:xfrm>
              <a:off x="10315496" y="4916865"/>
              <a:ext cx="1724823" cy="230832"/>
            </a:xfrm>
            <a:prstGeom prst="rect">
              <a:avLst/>
            </a:prstGeom>
            <a:noFill/>
            <a:ln w="19050">
              <a:solidFill>
                <a:schemeClr val="accent4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9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PF Plastic</a:t>
              </a:r>
            </a:p>
          </p:txBody>
        </p:sp>
        <p:grpSp>
          <p:nvGrpSpPr>
            <p:cNvPr id="33" name="Groupe 32">
              <a:extLst>
                <a:ext uri="{FF2B5EF4-FFF2-40B4-BE49-F238E27FC236}">
                  <a16:creationId xmlns:a16="http://schemas.microsoft.com/office/drawing/2014/main" id="{140E2303-D973-4E19-BCA0-1E81C29E14EE}"/>
                </a:ext>
              </a:extLst>
            </p:cNvPr>
            <p:cNvGrpSpPr/>
            <p:nvPr/>
          </p:nvGrpSpPr>
          <p:grpSpPr>
            <a:xfrm>
              <a:off x="2066347" y="1497258"/>
              <a:ext cx="1992980" cy="5113620"/>
              <a:chOff x="25456" y="1474399"/>
              <a:chExt cx="1992980" cy="5113620"/>
            </a:xfrm>
          </p:grpSpPr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888C7BE0-6983-4499-94C9-A3F7F7854B8E}"/>
                  </a:ext>
                </a:extLst>
              </p:cNvPr>
              <p:cNvSpPr txBox="1"/>
              <p:nvPr/>
            </p:nvSpPr>
            <p:spPr>
              <a:xfrm>
                <a:off x="90983" y="1474399"/>
                <a:ext cx="1819511" cy="47705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9050">
                <a:solidFill>
                  <a:schemeClr val="accent4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GéPro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Responsable : MENUT Paul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Resp. adjoint : BOSC Véronique</a:t>
                </a:r>
              </a:p>
            </p:txBody>
          </p:sp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5D62A27E-4DE7-477D-897A-383C1EA4303A}"/>
                  </a:ext>
                </a:extLst>
              </p:cNvPr>
              <p:cNvSpPr txBox="1"/>
              <p:nvPr/>
            </p:nvSpPr>
            <p:spPr>
              <a:xfrm>
                <a:off x="25456" y="1925204"/>
                <a:ext cx="1992980" cy="4662815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defRPr/>
                </a:pPr>
                <a:r>
                  <a:rPr lang="fr-FR" sz="900" dirty="0">
                    <a:solidFill>
                      <a:srgbClr val="0070C0"/>
                    </a:solidFill>
                    <a:latin typeface="Calibri"/>
                  </a:rPr>
                  <a:t>ALJAWISH </a:t>
                </a:r>
                <a:r>
                  <a:rPr lang="fr-FR" sz="900" dirty="0" err="1">
                    <a:solidFill>
                      <a:srgbClr val="0070C0"/>
                    </a:solidFill>
                    <a:latin typeface="Calibri"/>
                  </a:rPr>
                  <a:t>Abdulhadi</a:t>
                </a:r>
                <a:r>
                  <a:rPr lang="fr-FR" sz="900" dirty="0">
                    <a:solidFill>
                      <a:srgbClr val="0070C0"/>
                    </a:solidFill>
                    <a:latin typeface="Calibri"/>
                  </a:rPr>
                  <a:t> (MC CNAM)</a:t>
                </a:r>
              </a:p>
              <a:p>
                <a:pPr algn="ctr">
                  <a:defRPr/>
                </a:pPr>
                <a:r>
                  <a:rPr lang="fr-FR" sz="900" dirty="0">
                    <a:solidFill>
                      <a:prstClr val="black"/>
                    </a:solidFill>
                  </a:rPr>
                  <a:t>ALMEIDA-PERRÉ Giana (MC APT)</a:t>
                </a:r>
                <a:endPara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algn="ctr"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BERLAND Sophie (IE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9AA35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BONAZZI Catherine (DR INRAE)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BOSC Véronique (Pr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CAMEL Valérie (Pr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9AA35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CHEVIGNY Chloé (CR INRAE)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CLADIÈRE Mathieu (MC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CRATCHLEY-SOTO Paola (IE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DOMENEK Sandra (Pr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GARCIA Rebeca (MC CNAM)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GARCIA Roberto (TFR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HUC Delphine (Pr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KELLER Séverine (IR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9AA35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LE ROUX Even (TR INRAE)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LENFANT Sylvie (TFR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LEVERRIER Cassandre (MC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MAILLARD Marie-Noëlle (Pr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MENUT Paul (Pr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fr-FR" sz="900" dirty="0">
                    <a:solidFill>
                      <a:srgbClr val="FF00FF"/>
                    </a:solidFill>
                    <a:latin typeface="Calibri"/>
                  </a:rPr>
                  <a:t>MOUSSIER Marine (MC ESA)</a:t>
                </a:r>
                <a:endPara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FF"/>
                  </a:solidFill>
                  <a:effectLst/>
                  <a:uLnTx/>
                  <a:uFillTx/>
                  <a:latin typeface="Calibri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NÉRON Stéphane (IE CNAM)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PADELLEC Yann (TFR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PERNIN Aurélia (IR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POMMET Marion (MC CNAM)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RAKOTOZAFY Lalatiana (IR CNAM)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REGA Barbara (</a:t>
                </a:r>
                <a:r>
                  <a:rPr lang="fr-FR" sz="900" dirty="0">
                    <a:solidFill>
                      <a:prstClr val="black"/>
                    </a:solidFill>
                    <a:latin typeface="Calibri"/>
                  </a:rPr>
                  <a:t>Pr</a:t>
                </a: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ROUX Stéphanie (MC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39AA35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THIS Hervé (</a:t>
                </a:r>
                <a:r>
                  <a:rPr lang="fr-FR" sz="900" i="1" dirty="0">
                    <a:solidFill>
                      <a:srgbClr val="39AA35"/>
                    </a:solidFill>
                    <a:latin typeface="Calibri"/>
                  </a:rPr>
                  <a:t>Emérite</a:t>
                </a:r>
                <a:r>
                  <a:rPr kumimoji="0" lang="fr-FR" sz="9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39AA35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INRAE)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62003C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TURCHIULI Christelle (</a:t>
                </a:r>
                <a:r>
                  <a:rPr lang="fr-FR" sz="900" b="1" dirty="0">
                    <a:solidFill>
                      <a:srgbClr val="62003C"/>
                    </a:solidFill>
                    <a:latin typeface="Calibri"/>
                  </a:rPr>
                  <a:t>Pr</a:t>
                </a:r>
                <a:r>
                  <a:rPr kumimoji="0" lang="fr-FR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62003C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UPSaclay)</a:t>
                </a:r>
              </a:p>
              <a:p>
                <a:pPr lvl="0" algn="ctr"/>
                <a:r>
                  <a:rPr lang="fr-FR" sz="900" dirty="0">
                    <a:solidFill>
                      <a:prstClr val="black"/>
                    </a:solidFill>
                  </a:rPr>
                  <a:t>VARELA FEIJOO Alberto (MC APT)</a:t>
                </a:r>
              </a:p>
              <a:p>
                <a:pPr lvl="0" algn="ctr"/>
                <a:r>
                  <a:rPr lang="fr-FR" sz="900" dirty="0">
                    <a:solidFill>
                      <a:prstClr val="black"/>
                    </a:solidFill>
                  </a:rPr>
                  <a:t>VILLEMEJANE </a:t>
                </a: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Cindy (IR APT)</a:t>
                </a:r>
              </a:p>
              <a:p>
                <a:pPr lvl="0" algn="ctr"/>
                <a:r>
                  <a:rPr lang="fr-FR" sz="900" dirty="0">
                    <a:solidFill>
                      <a:prstClr val="black"/>
                    </a:solidFill>
                    <a:latin typeface="Calibri"/>
                  </a:rPr>
                  <a:t>ZANGHELINI Gabriela (MC APT)</a:t>
                </a:r>
                <a:endPara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3" name="Rectangle : coins arrondis 22">
                <a:extLst>
                  <a:ext uri="{FF2B5EF4-FFF2-40B4-BE49-F238E27FC236}">
                    <a16:creationId xmlns:a16="http://schemas.microsoft.com/office/drawing/2014/main" id="{DFDC275F-7BB4-47B5-8866-2F4235D086C3}"/>
                  </a:ext>
                </a:extLst>
              </p:cNvPr>
              <p:cNvSpPr/>
              <p:nvPr/>
            </p:nvSpPr>
            <p:spPr>
              <a:xfrm>
                <a:off x="90982" y="1951453"/>
                <a:ext cx="1819511" cy="4562902"/>
              </a:xfrm>
              <a:prstGeom prst="roundRect">
                <a:avLst/>
              </a:prstGeom>
              <a:noFill/>
              <a:ln w="1905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EFE28D72-A1BF-4DB6-BBF4-E0ACC0C79D79}"/>
                </a:ext>
              </a:extLst>
            </p:cNvPr>
            <p:cNvGrpSpPr/>
            <p:nvPr/>
          </p:nvGrpSpPr>
          <p:grpSpPr>
            <a:xfrm>
              <a:off x="3961017" y="1497258"/>
              <a:ext cx="2224929" cy="4964258"/>
              <a:chOff x="1923883" y="1474399"/>
              <a:chExt cx="2224929" cy="4964258"/>
            </a:xfrm>
          </p:grpSpPr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7E70F82A-5F62-404A-95DB-D39BA9F06590}"/>
                  </a:ext>
                </a:extLst>
              </p:cNvPr>
              <p:cNvSpPr txBox="1"/>
              <p:nvPr/>
            </p:nvSpPr>
            <p:spPr>
              <a:xfrm>
                <a:off x="2132425" y="1474399"/>
                <a:ext cx="1819511" cy="47705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9050">
                <a:solidFill>
                  <a:schemeClr val="accent4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ModIC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Responsable : TRELEA Cristian</a:t>
                </a:r>
              </a:p>
              <a:p>
                <a:pPr lvl="0" algn="ctr">
                  <a:defRPr/>
                </a:pPr>
                <a:r>
                  <a:rPr kumimoji="0" lang="fr-FR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Resp. adjoint : </a:t>
                </a:r>
                <a:r>
                  <a:rPr lang="en-GB" sz="800" dirty="0">
                    <a:solidFill>
                      <a:prstClr val="black"/>
                    </a:solidFill>
                  </a:rPr>
                  <a:t>Emmanuel BERNUAU</a:t>
                </a:r>
                <a:endParaRPr kumimoji="0" lang="fr-F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442BB7CA-C4CF-48F6-B78F-45FB5112FED2}"/>
                  </a:ext>
                </a:extLst>
              </p:cNvPr>
              <p:cNvSpPr txBox="1"/>
              <p:nvPr/>
            </p:nvSpPr>
            <p:spPr>
              <a:xfrm>
                <a:off x="1923883" y="2032530"/>
                <a:ext cx="2224929" cy="1785104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900" dirty="0">
                    <a:solidFill>
                      <a:prstClr val="black"/>
                    </a:solidFill>
                  </a:rPr>
                  <a:t>BENKHELIFA Hayat (Pr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BERNUAU Emmanuel (MC 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BROYART Bertrand (Pr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DOURSAT Christophe (MC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EVELEIGH Luc (MC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FLICK Denis (Pr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9AA35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GOUJOT Daniel (CR INRAE)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HAYERT Murielle (MC APT)</a:t>
                </a:r>
              </a:p>
              <a:p>
                <a:pPr algn="ctr">
                  <a:defRPr/>
                </a:pPr>
                <a:r>
                  <a:rPr lang="fr-FR" sz="900" dirty="0">
                    <a:solidFill>
                      <a:prstClr val="black"/>
                    </a:solidFill>
                  </a:rPr>
                  <a:t>LACHIN Kevin (MC APT)</a:t>
                </a:r>
                <a:endPara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PLANA FATTORI Artemio (IR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TRELEA Cristian (Pr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TRYSTRAM Gilles (Pr émérite APT</a:t>
                </a:r>
                <a:r>
                  <a:rPr lang="fr-FR" sz="900" i="1" dirty="0">
                    <a:solidFill>
                      <a:prstClr val="black"/>
                    </a:solidFill>
                    <a:latin typeface="Calibri"/>
                  </a:rPr>
                  <a:t>)</a:t>
                </a:r>
                <a:endParaRPr kumimoji="0" lang="fr-FR" sz="9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46" name="Rectangle : coins arrondis 45">
                <a:extLst>
                  <a:ext uri="{FF2B5EF4-FFF2-40B4-BE49-F238E27FC236}">
                    <a16:creationId xmlns:a16="http://schemas.microsoft.com/office/drawing/2014/main" id="{E58A90EF-A3BE-44EB-9643-8B1EAA868164}"/>
                  </a:ext>
                </a:extLst>
              </p:cNvPr>
              <p:cNvSpPr/>
              <p:nvPr/>
            </p:nvSpPr>
            <p:spPr>
              <a:xfrm>
                <a:off x="2117508" y="1952752"/>
                <a:ext cx="1819511" cy="4485905"/>
              </a:xfrm>
              <a:prstGeom prst="roundRect">
                <a:avLst/>
              </a:prstGeom>
              <a:noFill/>
              <a:ln w="1905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1" name="Groupe 30">
              <a:extLst>
                <a:ext uri="{FF2B5EF4-FFF2-40B4-BE49-F238E27FC236}">
                  <a16:creationId xmlns:a16="http://schemas.microsoft.com/office/drawing/2014/main" id="{E86F2E6D-6F5B-4841-8B08-4C2DA4459CF1}"/>
                </a:ext>
              </a:extLst>
            </p:cNvPr>
            <p:cNvGrpSpPr/>
            <p:nvPr/>
          </p:nvGrpSpPr>
          <p:grpSpPr>
            <a:xfrm>
              <a:off x="85476" y="1493530"/>
              <a:ext cx="1951043" cy="4968688"/>
              <a:chOff x="6236725" y="1464236"/>
              <a:chExt cx="1951043" cy="4968688"/>
            </a:xfrm>
          </p:grpSpPr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E8C858EB-0A54-4BF6-B119-FD41FF6D54C4}"/>
                  </a:ext>
                </a:extLst>
              </p:cNvPr>
              <p:cNvSpPr txBox="1"/>
              <p:nvPr/>
            </p:nvSpPr>
            <p:spPr>
              <a:xfrm>
                <a:off x="6236725" y="2017788"/>
                <a:ext cx="1951043" cy="2446824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9AA35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BONNARME Pascal (DR INRAE)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9AA35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DUGAT-BONY Éric (CR INRAE)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fr-FR" sz="900" dirty="0">
                    <a:solidFill>
                      <a:srgbClr val="39AA35"/>
                    </a:solidFill>
                    <a:latin typeface="Calibri"/>
                  </a:rPr>
                  <a:t>FRABOULET Christelle (AT INRAE)</a:t>
                </a:r>
                <a:endParaRPr kumimoji="0" lang="fr-FR" sz="900" b="0" u="none" strike="noStrike" kern="1200" cap="none" spc="0" normalizeH="0" baseline="0" noProof="0" dirty="0">
                  <a:ln>
                    <a:noFill/>
                  </a:ln>
                  <a:solidFill>
                    <a:srgbClr val="39AA35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9AA35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GERLOT Gilles (TR INRAE)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GUILBAUD Morgan (IR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HÉLINCK Sandra (MC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9AA35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HERRY Jean-Marie (IE INRAE)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9AA35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HERVÉ Vincent (CR INRAE)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9AA35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IRLINGER Françoise (IR INRAE)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LANDAUD-LIAUTAUD Sophie (Pr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9AA35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LEFORESTIER Anne Cécile (TR INRAE)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39AA35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MADZAK Catherine (CR INRAE)</a:t>
                </a:r>
              </a:p>
              <a:p>
                <a:pPr algn="ctr">
                  <a:defRPr/>
                </a:pPr>
                <a:r>
                  <a:rPr lang="fr-FR" sz="900" dirty="0">
                    <a:solidFill>
                      <a:srgbClr val="39AA35"/>
                    </a:solidFill>
                  </a:rPr>
                  <a:t>MARQUET Gwendoline (AI INRAE)</a:t>
                </a:r>
                <a:endPara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39AA35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9AA35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MONNET Christophe (CR INRAE)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PERON Anne-Claire (TFR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9AA35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RENAULT Margareth (AI INRAE)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9AA35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SWENNEN Dominique (CR INRAE)</a:t>
                </a:r>
              </a:p>
            </p:txBody>
          </p:sp>
          <p:grpSp>
            <p:nvGrpSpPr>
              <p:cNvPr id="28" name="Groupe 27">
                <a:extLst>
                  <a:ext uri="{FF2B5EF4-FFF2-40B4-BE49-F238E27FC236}">
                    <a16:creationId xmlns:a16="http://schemas.microsoft.com/office/drawing/2014/main" id="{33DCE7F5-E0F3-4CE4-BDF9-114B7E176E10}"/>
                  </a:ext>
                </a:extLst>
              </p:cNvPr>
              <p:cNvGrpSpPr/>
              <p:nvPr/>
            </p:nvGrpSpPr>
            <p:grpSpPr>
              <a:xfrm>
                <a:off x="6288013" y="1464236"/>
                <a:ext cx="1838470" cy="4968688"/>
                <a:chOff x="6288013" y="1464236"/>
                <a:chExt cx="1838470" cy="4968688"/>
              </a:xfrm>
            </p:grpSpPr>
            <p:sp>
              <p:nvSpPr>
                <p:cNvPr id="7" name="ZoneTexte 6">
                  <a:extLst>
                    <a:ext uri="{FF2B5EF4-FFF2-40B4-BE49-F238E27FC236}">
                      <a16:creationId xmlns:a16="http://schemas.microsoft.com/office/drawing/2014/main" id="{35678CD4-F154-4010-8382-C500382A705C}"/>
                    </a:ext>
                  </a:extLst>
                </p:cNvPr>
                <p:cNvSpPr txBox="1"/>
                <p:nvPr/>
              </p:nvSpPr>
              <p:spPr>
                <a:xfrm>
                  <a:off x="6306972" y="1464236"/>
                  <a:ext cx="1819511" cy="477054"/>
                </a:xfrm>
                <a:prstGeom prst="rect">
                  <a:avLst/>
                </a:prstGeom>
                <a:solidFill>
                  <a:schemeClr val="accent4">
                    <a:lumMod val="20000"/>
                    <a:lumOff val="80000"/>
                  </a:schemeClr>
                </a:solidFill>
                <a:ln w="19050">
                  <a:solidFill>
                    <a:schemeClr val="accent4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900" b="1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CoMiAl</a:t>
                  </a:r>
                </a:p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Responsable : MONNET Christophe</a:t>
                  </a:r>
                </a:p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fr-FR" sz="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rPr>
                    <a:t>Resp. adjoint : HÉLINCK Sandra</a:t>
                  </a:r>
                </a:p>
              </p:txBody>
            </p:sp>
            <p:sp>
              <p:nvSpPr>
                <p:cNvPr id="48" name="Rectangle : coins arrondis 47">
                  <a:extLst>
                    <a:ext uri="{FF2B5EF4-FFF2-40B4-BE49-F238E27FC236}">
                      <a16:creationId xmlns:a16="http://schemas.microsoft.com/office/drawing/2014/main" id="{947B0B1A-EC48-4A30-AEDD-9A3D895CF8D8}"/>
                    </a:ext>
                  </a:extLst>
                </p:cNvPr>
                <p:cNvSpPr/>
                <p:nvPr/>
              </p:nvSpPr>
              <p:spPr>
                <a:xfrm>
                  <a:off x="6288013" y="1951453"/>
                  <a:ext cx="1808998" cy="4481471"/>
                </a:xfrm>
                <a:prstGeom prst="roundRect">
                  <a:avLst/>
                </a:prstGeom>
                <a:noFill/>
                <a:ln w="19050">
                  <a:solidFill>
                    <a:schemeClr val="accent4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34" name="Groupe 33">
              <a:extLst>
                <a:ext uri="{FF2B5EF4-FFF2-40B4-BE49-F238E27FC236}">
                  <a16:creationId xmlns:a16="http://schemas.microsoft.com/office/drawing/2014/main" id="{C65BBA84-533C-4962-94C6-6B48C363A218}"/>
                </a:ext>
              </a:extLst>
            </p:cNvPr>
            <p:cNvGrpSpPr/>
            <p:nvPr/>
          </p:nvGrpSpPr>
          <p:grpSpPr>
            <a:xfrm>
              <a:off x="8255385" y="1493530"/>
              <a:ext cx="1879139" cy="4958525"/>
              <a:chOff x="8262517" y="1474399"/>
              <a:chExt cx="1879139" cy="4958525"/>
            </a:xfrm>
          </p:grpSpPr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129BB38C-F2A8-400C-9F5E-607153A5BC58}"/>
                  </a:ext>
                </a:extLst>
              </p:cNvPr>
              <p:cNvSpPr txBox="1"/>
              <p:nvPr/>
            </p:nvSpPr>
            <p:spPr>
              <a:xfrm>
                <a:off x="8321501" y="1474399"/>
                <a:ext cx="1808998" cy="477054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9050">
                <a:solidFill>
                  <a:schemeClr val="accent4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ProBioSSep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Responsable : ATHÈS Violaine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Resp. adjoint : BÉAL Catherine</a:t>
                </a:r>
              </a:p>
            </p:txBody>
          </p:sp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A9928EF5-2FD5-44F8-B8C0-202F3949E473}"/>
                  </a:ext>
                </a:extLst>
              </p:cNvPr>
              <p:cNvSpPr txBox="1"/>
              <p:nvPr/>
            </p:nvSpPr>
            <p:spPr>
              <a:xfrm>
                <a:off x="8262517" y="2002516"/>
                <a:ext cx="1879139" cy="3416320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ATHÈS Violaine (Pr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BÉAL Catherine (Pr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BERTRAND Laure (IE CNAM)</a:t>
                </a:r>
              </a:p>
              <a:p>
                <a:pPr algn="ctr">
                  <a:defRPr/>
                </a:pPr>
                <a:r>
                  <a:rPr lang="fr-FR" sz="900" dirty="0">
                    <a:solidFill>
                      <a:srgbClr val="39AA35"/>
                    </a:solidFill>
                  </a:rPr>
                  <a:t>BUENDIA Felipe (CR INRAE)</a:t>
                </a:r>
                <a:endParaRPr kumimoji="0" lang="fr-FR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CAQUERET Vincent (IR CNAM)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DECLOUX Martine (Pr Emérite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DELETTRE Jérôme (IE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62003C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FARGUES Claire (MC UPSaclay)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9AA35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FONSECA Fernanda (DR INRAE)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GHORBAL Sarrah (IE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GUIGA Wafa (</a:t>
                </a:r>
                <a:r>
                  <a:rPr lang="fr-FR" sz="900" dirty="0">
                    <a:solidFill>
                      <a:srgbClr val="0070C0"/>
                    </a:solidFill>
                    <a:latin typeface="Calibri"/>
                  </a:rPr>
                  <a:t>Pr</a:t>
                </a: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 CNAM)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HAVET Jean-Louis (Pr CNAM)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LEVRIEN Eloïse (TFR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9AA35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LIEBEN Pascale (IE INRAE)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MEZDOUR Samir (IR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MOUSSA Marwen (MC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PASSOT Stéphanie (Pr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ROMDHANA Hedi (MC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SANCHEZ CASTANEDA Ana Karen (MC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SAULOU Claire (MC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SERNA RODAS Juliana (CR INRAE)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SPINNLER Éric (Pr Emérite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VITU Stéphanie (MC CNAM)</a:t>
                </a:r>
              </a:p>
            </p:txBody>
          </p:sp>
          <p:sp>
            <p:nvSpPr>
              <p:cNvPr id="49" name="Rectangle : coins arrondis 48">
                <a:extLst>
                  <a:ext uri="{FF2B5EF4-FFF2-40B4-BE49-F238E27FC236}">
                    <a16:creationId xmlns:a16="http://schemas.microsoft.com/office/drawing/2014/main" id="{52FCC872-BACE-48BF-8644-91843DBE4395}"/>
                  </a:ext>
                </a:extLst>
              </p:cNvPr>
              <p:cNvSpPr/>
              <p:nvPr/>
            </p:nvSpPr>
            <p:spPr>
              <a:xfrm>
                <a:off x="8315303" y="1957515"/>
                <a:ext cx="1793179" cy="4475409"/>
              </a:xfrm>
              <a:prstGeom prst="roundRect">
                <a:avLst/>
              </a:prstGeom>
              <a:noFill/>
              <a:ln w="1905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5" name="Groupe 34">
              <a:extLst>
                <a:ext uri="{FF2B5EF4-FFF2-40B4-BE49-F238E27FC236}">
                  <a16:creationId xmlns:a16="http://schemas.microsoft.com/office/drawing/2014/main" id="{4DF7B094-1BB6-45E4-9D50-7CE8ABE44380}"/>
                </a:ext>
              </a:extLst>
            </p:cNvPr>
            <p:cNvGrpSpPr/>
            <p:nvPr/>
          </p:nvGrpSpPr>
          <p:grpSpPr>
            <a:xfrm>
              <a:off x="10187310" y="1494462"/>
              <a:ext cx="1855067" cy="3262453"/>
              <a:chOff x="10236017" y="1470663"/>
              <a:chExt cx="1855067" cy="3262453"/>
            </a:xfrm>
          </p:grpSpPr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64EFF7E8-84A3-441A-A18F-2B5992657C53}"/>
                  </a:ext>
                </a:extLst>
              </p:cNvPr>
              <p:cNvSpPr txBox="1"/>
              <p:nvPr/>
            </p:nvSpPr>
            <p:spPr>
              <a:xfrm>
                <a:off x="10350005" y="1470663"/>
                <a:ext cx="1741079" cy="477054"/>
              </a:xfrm>
              <a:prstGeom prst="rect">
                <a:avLst/>
              </a:prstGeom>
              <a:noFill/>
              <a:ln w="19050">
                <a:solidFill>
                  <a:schemeClr val="accent4">
                    <a:lumMod val="7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Halle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Responsable : DEBACQ Marie</a:t>
                </a:r>
              </a:p>
              <a:p>
                <a:pPr lvl="0" algn="ctr"/>
                <a:r>
                  <a:rPr kumimoji="0" lang="fr-FR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Resp. adjoint : </a:t>
                </a:r>
                <a:r>
                  <a:rPr lang="fr-FR" sz="800" dirty="0">
                    <a:solidFill>
                      <a:prstClr val="black"/>
                    </a:solidFill>
                  </a:rPr>
                  <a:t>CHYRIAIEFF Maxime</a:t>
                </a:r>
                <a:endParaRPr kumimoji="0" lang="fr-FR" sz="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D4EDE03B-2C6B-43A9-A407-AFF571DE68E2}"/>
                  </a:ext>
                </a:extLst>
              </p:cNvPr>
              <p:cNvSpPr txBox="1"/>
              <p:nvPr/>
            </p:nvSpPr>
            <p:spPr>
              <a:xfrm>
                <a:off x="10236017" y="2023025"/>
                <a:ext cx="1849890" cy="1338828"/>
              </a:xfrm>
              <a:prstGeom prst="rect">
                <a:avLst/>
              </a:prstGeom>
              <a:noFill/>
              <a:ln w="19050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9AA35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BUSSIERE Jérôme (AI INRAE)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9AA35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CHYRIAIEFF Maxime (IE INRAE)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DEBACQ Marie (IR APT)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GRANDA Pablo (IE APT, 30%)</a:t>
                </a:r>
              </a:p>
              <a:p>
                <a:pPr algn="ctr"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HEYD Bertrand (IR APT)</a:t>
                </a:r>
                <a:r>
                  <a:rPr lang="fr-FR" sz="900" dirty="0">
                    <a:solidFill>
                      <a:srgbClr val="39AA35"/>
                    </a:solidFill>
                  </a:rPr>
                  <a:t> </a:t>
                </a:r>
              </a:p>
              <a:p>
                <a:pPr algn="ctr">
                  <a:defRPr/>
                </a:pPr>
                <a:r>
                  <a:rPr lang="fr-FR" sz="900" dirty="0"/>
                  <a:t>RASASEGARAM </a:t>
                </a:r>
                <a:r>
                  <a:rPr lang="fr-FR" sz="900" dirty="0" err="1"/>
                  <a:t>Zininth</a:t>
                </a:r>
                <a:r>
                  <a:rPr lang="fr-FR" sz="900" dirty="0"/>
                  <a:t> (TFR APT) 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9AA35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RÉSIDANT Luidgi (AI INRAE)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39AA35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SÉNOVILLE Matthieu (IR INRAE)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WILLARD Cécile (TFR APT)</a:t>
                </a:r>
                <a:endParaRPr kumimoji="0" lang="fr-FR" sz="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51" name="Rectangle : coins arrondis 50">
                <a:extLst>
                  <a:ext uri="{FF2B5EF4-FFF2-40B4-BE49-F238E27FC236}">
                    <a16:creationId xmlns:a16="http://schemas.microsoft.com/office/drawing/2014/main" id="{5F38A5AA-E064-4E25-8BD6-E3833C1A27EA}"/>
                  </a:ext>
                </a:extLst>
              </p:cNvPr>
              <p:cNvSpPr/>
              <p:nvPr/>
            </p:nvSpPr>
            <p:spPr>
              <a:xfrm>
                <a:off x="10350005" y="1947717"/>
                <a:ext cx="1737001" cy="2785399"/>
              </a:xfrm>
              <a:prstGeom prst="roundRect">
                <a:avLst/>
              </a:prstGeom>
              <a:noFill/>
              <a:ln w="19050"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fr-FR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sp>
          <p:nvSpPr>
            <p:cNvPr id="53" name="Rectangle : coins arrondis 52">
              <a:extLst>
                <a:ext uri="{FF2B5EF4-FFF2-40B4-BE49-F238E27FC236}">
                  <a16:creationId xmlns:a16="http://schemas.microsoft.com/office/drawing/2014/main" id="{AC61CC26-43DB-4B85-A386-3EA543A8FBB0}"/>
                </a:ext>
              </a:extLst>
            </p:cNvPr>
            <p:cNvSpPr/>
            <p:nvPr/>
          </p:nvSpPr>
          <p:spPr>
            <a:xfrm>
              <a:off x="10315496" y="5155687"/>
              <a:ext cx="1741079" cy="423077"/>
            </a:xfrm>
            <a:prstGeom prst="roundRect">
              <a:avLst/>
            </a:prstGeom>
            <a:noFill/>
            <a:ln w="1905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41" name="Image 40">
              <a:extLst>
                <a:ext uri="{FF2B5EF4-FFF2-40B4-BE49-F238E27FC236}">
                  <a16:creationId xmlns:a16="http://schemas.microsoft.com/office/drawing/2014/main" id="{51E521D0-B2AF-4317-91FB-C0E30AF347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86949" y="64637"/>
              <a:ext cx="2152986" cy="685725"/>
            </a:xfrm>
            <a:prstGeom prst="rect">
              <a:avLst/>
            </a:prstGeom>
          </p:spPr>
        </p:pic>
        <p:grpSp>
          <p:nvGrpSpPr>
            <p:cNvPr id="17" name="Groupe 16">
              <a:extLst>
                <a:ext uri="{FF2B5EF4-FFF2-40B4-BE49-F238E27FC236}">
                  <a16:creationId xmlns:a16="http://schemas.microsoft.com/office/drawing/2014/main" id="{F1D43B77-B6FD-47A7-A925-2552CD74D79B}"/>
                </a:ext>
              </a:extLst>
            </p:cNvPr>
            <p:cNvGrpSpPr/>
            <p:nvPr/>
          </p:nvGrpSpPr>
          <p:grpSpPr>
            <a:xfrm>
              <a:off x="100917" y="910944"/>
              <a:ext cx="8379858" cy="507831"/>
              <a:chOff x="100917" y="978384"/>
              <a:chExt cx="8379858" cy="507831"/>
            </a:xfrm>
          </p:grpSpPr>
          <p:sp>
            <p:nvSpPr>
              <p:cNvPr id="3" name="ZoneTexte 2">
                <a:extLst>
                  <a:ext uri="{FF2B5EF4-FFF2-40B4-BE49-F238E27FC236}">
                    <a16:creationId xmlns:a16="http://schemas.microsoft.com/office/drawing/2014/main" id="{93ACDC16-F399-4808-A437-8E90E41BD1F3}"/>
                  </a:ext>
                </a:extLst>
              </p:cNvPr>
              <p:cNvSpPr txBox="1"/>
              <p:nvPr/>
            </p:nvSpPr>
            <p:spPr>
              <a:xfrm>
                <a:off x="100917" y="978384"/>
                <a:ext cx="7278937" cy="507831"/>
              </a:xfrm>
              <a:prstGeom prst="rect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rgbClr val="9933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fr-FR" sz="900" dirty="0">
                    <a:solidFill>
                      <a:prstClr val="black"/>
                    </a:solidFill>
                    <a:latin typeface="Calibri"/>
                  </a:rPr>
                  <a:t>	                            </a:t>
                </a: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Responsable administratif et financier : </a:t>
                </a: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LAJEUNE Christiane (IE)</a:t>
                </a:r>
              </a:p>
              <a:p>
                <a:pPr>
                  <a:defRPr/>
                </a:pP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	                            </a:t>
                </a:r>
                <a:r>
                  <a:rPr lang="fr-FR" sz="900" dirty="0">
                    <a:solidFill>
                      <a:prstClr val="black"/>
                    </a:solidFill>
                    <a:latin typeface="Calibri"/>
                  </a:rPr>
                  <a:t>Gestionnaires </a:t>
                </a:r>
                <a:r>
                  <a:rPr kumimoji="0" lang="fr-FR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: </a:t>
                </a:r>
                <a:r>
                  <a:rPr lang="fr-FR" sz="900" dirty="0">
                    <a:solidFill>
                      <a:srgbClr val="00B050"/>
                    </a:solidFill>
                  </a:rPr>
                  <a:t>CHOUARFIA Narimène (TR)</a:t>
                </a:r>
                <a:r>
                  <a:rPr lang="fr-FR" sz="900" dirty="0">
                    <a:solidFill>
                      <a:prstClr val="black"/>
                    </a:solidFill>
                  </a:rPr>
                  <a:t>, DEPASSE Florence (TR), </a:t>
                </a:r>
                <a:r>
                  <a:rPr lang="fr-FR" sz="900" dirty="0">
                    <a:solidFill>
                      <a:srgbClr val="00B050"/>
                    </a:solidFill>
                  </a:rPr>
                  <a:t>FEUGNET Thierry (TR), FRUCHART Laurence (AI)</a:t>
                </a:r>
                <a:r>
                  <a:rPr lang="fr-FR" sz="900" dirty="0">
                    <a:solidFill>
                      <a:schemeClr val="accent6"/>
                    </a:solidFill>
                  </a:rPr>
                  <a:t>,</a:t>
                </a:r>
                <a:r>
                  <a:rPr lang="fr-FR" sz="900" dirty="0">
                    <a:solidFill>
                      <a:srgbClr val="00B050"/>
                    </a:solidFill>
                  </a:rPr>
                  <a:t> </a:t>
                </a:r>
              </a:p>
              <a:p>
                <a:pPr lvl="0">
                  <a:defRPr/>
                </a:pPr>
                <a:r>
                  <a:rPr lang="fr-FR" sz="900" dirty="0">
                    <a:solidFill>
                      <a:srgbClr val="00B050"/>
                    </a:solidFill>
                  </a:rPr>
                  <a:t>                                                                                            GUÉRIF Anne (TR) </a:t>
                </a:r>
                <a:r>
                  <a:rPr lang="fr-FR" sz="900" dirty="0">
                    <a:solidFill>
                      <a:prstClr val="black"/>
                    </a:solidFill>
                  </a:rPr>
                  <a:t>et NUNÈS Jacqueline (TR)</a:t>
                </a:r>
              </a:p>
            </p:txBody>
          </p:sp>
          <p:sp>
            <p:nvSpPr>
              <p:cNvPr id="20" name="ZoneTexte 19">
                <a:extLst>
                  <a:ext uri="{FF2B5EF4-FFF2-40B4-BE49-F238E27FC236}">
                    <a16:creationId xmlns:a16="http://schemas.microsoft.com/office/drawing/2014/main" id="{892E8244-7724-44D0-B196-567C3E185DD0}"/>
                  </a:ext>
                </a:extLst>
              </p:cNvPr>
              <p:cNvSpPr txBox="1"/>
              <p:nvPr/>
            </p:nvSpPr>
            <p:spPr>
              <a:xfrm>
                <a:off x="319236" y="1069373"/>
                <a:ext cx="1231210" cy="230832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fr-FR" sz="900" b="1" dirty="0">
                    <a:solidFill>
                      <a:prstClr val="black"/>
                    </a:solidFill>
                    <a:latin typeface="Calibri"/>
                  </a:rPr>
                  <a:t>Pôle administratif</a:t>
                </a:r>
                <a:endParaRPr kumimoji="0" lang="fr-FR" sz="5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37" name="ZoneTexte 36">
                <a:extLst>
                  <a:ext uri="{FF2B5EF4-FFF2-40B4-BE49-F238E27FC236}">
                    <a16:creationId xmlns:a16="http://schemas.microsoft.com/office/drawing/2014/main" id="{FA501757-99CB-4514-8D8B-653AF3BF4756}"/>
                  </a:ext>
                </a:extLst>
              </p:cNvPr>
              <p:cNvSpPr txBox="1"/>
              <p:nvPr/>
            </p:nvSpPr>
            <p:spPr>
              <a:xfrm>
                <a:off x="7468789" y="1032520"/>
                <a:ext cx="1011986" cy="446276"/>
              </a:xfrm>
              <a:prstGeom prst="rect">
                <a:avLst/>
              </a:prstGeom>
              <a:noFill/>
              <a:ln w="6350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fr-FR" sz="900" b="1" dirty="0">
                    <a:solidFill>
                      <a:prstClr val="black"/>
                    </a:solidFill>
                    <a:latin typeface="Calibri"/>
                  </a:rPr>
                  <a:t>Communication</a:t>
                </a: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fr-FR" sz="500" b="1" dirty="0">
                  <a:solidFill>
                    <a:prstClr val="black"/>
                  </a:solidFill>
                  <a:latin typeface="Calibri"/>
                </a:endParaRPr>
              </a:p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fr-FR" sz="9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rPr>
                  <a:t>Informatique</a:t>
                </a:r>
                <a:endParaRPr kumimoji="0" lang="fr-FR" sz="5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</p:grpSp>
        <p:grpSp>
          <p:nvGrpSpPr>
            <p:cNvPr id="38" name="Groupe 37">
              <a:extLst>
                <a:ext uri="{FF2B5EF4-FFF2-40B4-BE49-F238E27FC236}">
                  <a16:creationId xmlns:a16="http://schemas.microsoft.com/office/drawing/2014/main" id="{7A29B9C8-CC2F-4099-BF6C-2A6F209AC3F5}"/>
                </a:ext>
              </a:extLst>
            </p:cNvPr>
            <p:cNvGrpSpPr/>
            <p:nvPr/>
          </p:nvGrpSpPr>
          <p:grpSpPr>
            <a:xfrm>
              <a:off x="106361" y="291499"/>
              <a:ext cx="2626223" cy="355499"/>
              <a:chOff x="3901261" y="6494131"/>
              <a:chExt cx="2626223" cy="355499"/>
            </a:xfrm>
          </p:grpSpPr>
          <p:pic>
            <p:nvPicPr>
              <p:cNvPr id="39" name="Image 38">
                <a:extLst>
                  <a:ext uri="{FF2B5EF4-FFF2-40B4-BE49-F238E27FC236}">
                    <a16:creationId xmlns:a16="http://schemas.microsoft.com/office/drawing/2014/main" id="{644D80DB-0926-439C-9775-5052B6F4320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6855"/>
              <a:stretch/>
            </p:blipFill>
            <p:spPr>
              <a:xfrm>
                <a:off x="5724153" y="6494131"/>
                <a:ext cx="803331" cy="338395"/>
              </a:xfrm>
              <a:prstGeom prst="rect">
                <a:avLst/>
              </a:prstGeom>
            </p:spPr>
          </p:pic>
          <p:pic>
            <p:nvPicPr>
              <p:cNvPr id="44" name="Image 43">
                <a:extLst>
                  <a:ext uri="{FF2B5EF4-FFF2-40B4-BE49-F238E27FC236}">
                    <a16:creationId xmlns:a16="http://schemas.microsoft.com/office/drawing/2014/main" id="{C6F6362A-F83E-4780-9C09-D90F0D894A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080168" y="6598414"/>
                <a:ext cx="530356" cy="199077"/>
              </a:xfrm>
              <a:prstGeom prst="rect">
                <a:avLst/>
              </a:prstGeom>
            </p:spPr>
          </p:pic>
          <p:pic>
            <p:nvPicPr>
              <p:cNvPr id="52" name="Image 51">
                <a:extLst>
                  <a:ext uri="{FF2B5EF4-FFF2-40B4-BE49-F238E27FC236}">
                    <a16:creationId xmlns:a16="http://schemas.microsoft.com/office/drawing/2014/main" id="{C8EF9D27-0861-47F4-8A9C-6D064477354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b="18242"/>
              <a:stretch/>
            </p:blipFill>
            <p:spPr>
              <a:xfrm>
                <a:off x="3901261" y="6546277"/>
                <a:ext cx="1070848" cy="303353"/>
              </a:xfrm>
              <a:prstGeom prst="rect">
                <a:avLst/>
              </a:prstGeom>
            </p:spPr>
          </p:pic>
        </p:grp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723E6308-983F-4B07-A71C-F74DE9A3CA5C}"/>
                </a:ext>
              </a:extLst>
            </p:cNvPr>
            <p:cNvSpPr txBox="1"/>
            <p:nvPr/>
          </p:nvSpPr>
          <p:spPr>
            <a:xfrm>
              <a:off x="8569710" y="952167"/>
              <a:ext cx="3560590" cy="4462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>
                <a:defRPr/>
              </a:pPr>
              <a:r>
                <a:rPr lang="fr-FR" sz="900" dirty="0">
                  <a:solidFill>
                    <a:prstClr val="black"/>
                  </a:solidFill>
                </a:rPr>
                <a:t>Chargée de communication : </a:t>
              </a:r>
              <a:r>
                <a:rPr lang="fr-FR" sz="900" dirty="0">
                  <a:solidFill>
                    <a:srgbClr val="00B050"/>
                  </a:solidFill>
                </a:rPr>
                <a:t>ACHOUR Delphine (IR)</a:t>
              </a:r>
            </a:p>
            <a:p>
              <a:pPr lvl="0">
                <a:defRPr/>
              </a:pPr>
              <a:endParaRPr lang="fr-FR" sz="500" dirty="0">
                <a:solidFill>
                  <a:srgbClr val="00B050"/>
                </a:solidFill>
              </a:endParaRPr>
            </a:p>
            <a:p>
              <a:pPr lvl="0">
                <a:defRPr/>
              </a:pPr>
              <a:r>
                <a:rPr lang="fr-FR" sz="900" dirty="0">
                  <a:solidFill>
                    <a:prstClr val="black"/>
                  </a:solidFill>
                </a:rPr>
                <a:t>Informaticiens de proximité : </a:t>
              </a:r>
              <a:r>
                <a:rPr lang="fr-FR" sz="900" dirty="0">
                  <a:solidFill>
                    <a:srgbClr val="00B050"/>
                  </a:solidFill>
                </a:rPr>
                <a:t>HEMON Ronan (AI), SAVY Yves Michel (TR)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2174428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6E816C06554E4AB359D2734EECF508" ma:contentTypeVersion="" ma:contentTypeDescription="Crée un document." ma:contentTypeScope="" ma:versionID="85aedbf4fe6654c4d3dd78bee8b5b0f0">
  <xsd:schema xmlns:xsd="http://www.w3.org/2001/XMLSchema" xmlns:xs="http://www.w3.org/2001/XMLSchema" xmlns:p="http://schemas.microsoft.com/office/2006/metadata/properties" xmlns:ns2="7cf51297-ce5f-4866-a3a2-bd77b79320f1" xmlns:ns3="ca632d99-2102-44ea-a2ae-300786116547" targetNamespace="http://schemas.microsoft.com/office/2006/metadata/properties" ma:root="true" ma:fieldsID="dac66a82f45c3896a8c3c8fdff4bf010" ns2:_="" ns3:_="">
    <xsd:import namespace="7cf51297-ce5f-4866-a3a2-bd77b79320f1"/>
    <xsd:import namespace="ca632d99-2102-44ea-a2ae-30078611654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Ann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f51297-ce5f-4866-a3a2-bd77b79320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632d99-2102-44ea-a2ae-300786116547" elementFormDefault="qualified">
    <xsd:import namespace="http://schemas.microsoft.com/office/2006/documentManagement/types"/>
    <xsd:import namespace="http://schemas.microsoft.com/office/infopath/2007/PartnerControls"/>
    <xsd:element name="Anne" ma:index="10" nillable="true" ma:displayName="Notes" ma:internalName="Ann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nne xmlns="ca632d99-2102-44ea-a2ae-300786116547" xsi:nil="true"/>
  </documentManagement>
</p:properties>
</file>

<file path=customXml/itemProps1.xml><?xml version="1.0" encoding="utf-8"?>
<ds:datastoreItem xmlns:ds="http://schemas.openxmlformats.org/officeDocument/2006/customXml" ds:itemID="{F7885586-4A8C-43F2-A8EE-BE89C9C7A84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E8441B5-AC3F-4584-913C-4E64A9315A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cf51297-ce5f-4866-a3a2-bd77b79320f1"/>
    <ds:schemaRef ds:uri="ca632d99-2102-44ea-a2ae-3007861165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BEB71AF-CFCD-46EA-91DE-677E5423B847}">
  <ds:schemaRefs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terms/"/>
    <ds:schemaRef ds:uri="http://purl.org/dc/elements/1.1/"/>
    <ds:schemaRef ds:uri="http://purl.org/dc/dcmitype/"/>
    <ds:schemaRef ds:uri="ca632d99-2102-44ea-a2ae-300786116547"/>
    <ds:schemaRef ds:uri="7cf51297-ce5f-4866-a3a2-bd77b79320f1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884</TotalTime>
  <Words>1289</Words>
  <Application>Microsoft Office PowerPoint</Application>
  <PresentationFormat>Grand écran</PresentationFormat>
  <Paragraphs>234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(Corps)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Organigramme SAYFOOD</dc:title>
  <dc:creator>Chouarfia</dc:creator>
  <cp:lastModifiedBy>Etudiant</cp:lastModifiedBy>
  <cp:revision>231</cp:revision>
  <cp:lastPrinted>2024-10-10T09:18:38Z</cp:lastPrinted>
  <dcterms:created xsi:type="dcterms:W3CDTF">2022-11-27T19:34:53Z</dcterms:created>
  <dcterms:modified xsi:type="dcterms:W3CDTF">2025-08-26T09:46:40Z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0x010100686E816C06554E4AB359D2734EECF508</vt:lpwstr>
  </property>
</Properties>
</file>